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825" r:id="rId2"/>
    <p:sldId id="999" r:id="rId3"/>
    <p:sldId id="1146" r:id="rId4"/>
    <p:sldId id="1147" r:id="rId5"/>
    <p:sldId id="1148" r:id="rId6"/>
    <p:sldId id="1149" r:id="rId7"/>
    <p:sldId id="1150" r:id="rId8"/>
    <p:sldId id="1151" r:id="rId9"/>
    <p:sldId id="1152" r:id="rId10"/>
    <p:sldId id="1153" r:id="rId11"/>
    <p:sldId id="1154" r:id="rId12"/>
    <p:sldId id="1155" r:id="rId13"/>
    <p:sldId id="1156" r:id="rId14"/>
    <p:sldId id="1157" r:id="rId15"/>
    <p:sldId id="1158" r:id="rId16"/>
    <p:sldId id="1159" r:id="rId17"/>
    <p:sldId id="1160" r:id="rId18"/>
    <p:sldId id="1161" r:id="rId19"/>
    <p:sldId id="1162" r:id="rId20"/>
    <p:sldId id="1163" r:id="rId21"/>
    <p:sldId id="1164" r:id="rId22"/>
    <p:sldId id="1165" r:id="rId23"/>
    <p:sldId id="1166" r:id="rId24"/>
    <p:sldId id="1167" r:id="rId25"/>
    <p:sldId id="1168" r:id="rId26"/>
    <p:sldId id="1169" r:id="rId27"/>
    <p:sldId id="1170" r:id="rId28"/>
    <p:sldId id="1171" r:id="rId29"/>
    <p:sldId id="1172" r:id="rId30"/>
    <p:sldId id="1173" r:id="rId31"/>
    <p:sldId id="1174" r:id="rId32"/>
    <p:sldId id="1175" r:id="rId33"/>
    <p:sldId id="1176" r:id="rId34"/>
    <p:sldId id="1177" r:id="rId35"/>
    <p:sldId id="1178" r:id="rId36"/>
    <p:sldId id="1179" r:id="rId37"/>
    <p:sldId id="1180" r:id="rId38"/>
    <p:sldId id="1181" r:id="rId39"/>
    <p:sldId id="1182" r:id="rId40"/>
    <p:sldId id="1183" r:id="rId41"/>
    <p:sldId id="1184" r:id="rId42"/>
    <p:sldId id="1185" r:id="rId43"/>
    <p:sldId id="1186" r:id="rId44"/>
    <p:sldId id="1187" r:id="rId45"/>
    <p:sldId id="1188" r:id="rId46"/>
    <p:sldId id="1189" r:id="rId47"/>
    <p:sldId id="1190" r:id="rId48"/>
    <p:sldId id="1191" r:id="rId49"/>
    <p:sldId id="1192" r:id="rId50"/>
    <p:sldId id="1193" r:id="rId51"/>
    <p:sldId id="1194" r:id="rId5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6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pPr>
              <a:defRPr/>
            </a:pPr>
            <a:fld id="{40D904ED-2051-4F86-9D42-4C5A704E37C9}" type="slidenum">
              <a:rPr lang="en-ZA" smtClean="0"/>
              <a:pPr>
                <a:defRPr/>
              </a:pPr>
              <a:t>14</a:t>
            </a:fld>
            <a:endParaRPr lang="en-Z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AQAB</a:t>
            </a:r>
            <a:endParaRPr lang="en-ZA" dirty="0"/>
          </a:p>
        </p:txBody>
      </p:sp>
      <p:sp>
        <p:nvSpPr>
          <p:cNvPr id="3" name="Content Placeholder 2"/>
          <p:cNvSpPr>
            <a:spLocks noGrp="1"/>
          </p:cNvSpPr>
          <p:nvPr>
            <p:ph idx="1"/>
          </p:nvPr>
        </p:nvSpPr>
        <p:spPr/>
        <p:txBody>
          <a:bodyPr>
            <a:normAutofit lnSpcReduction="10000"/>
          </a:bodyPr>
          <a:lstStyle/>
          <a:p>
            <a:r>
              <a:rPr lang="en-ZA" dirty="0" smtClean="0"/>
              <a:t>The letters in </a:t>
            </a:r>
            <a:r>
              <a:rPr lang="en-ZA" i="1" dirty="0" smtClean="0"/>
              <a:t>“</a:t>
            </a:r>
            <a:r>
              <a:rPr lang="en-ZA" i="1" dirty="0" err="1" smtClean="0"/>
              <a:t>ekev</a:t>
            </a:r>
            <a:r>
              <a:rPr lang="en-ZA" i="1" dirty="0" smtClean="0"/>
              <a:t>” or “</a:t>
            </a:r>
            <a:r>
              <a:rPr lang="en-ZA" i="1" dirty="0" err="1" smtClean="0"/>
              <a:t>ekeb</a:t>
            </a:r>
            <a:r>
              <a:rPr lang="en-ZA" i="1" dirty="0" smtClean="0"/>
              <a:t>” </a:t>
            </a:r>
            <a:r>
              <a:rPr lang="en-ZA" dirty="0" smtClean="0"/>
              <a:t>(</a:t>
            </a:r>
            <a:r>
              <a:rPr lang="en-ZA" dirty="0" err="1" smtClean="0"/>
              <a:t>ayin</a:t>
            </a:r>
            <a:r>
              <a:rPr lang="en-ZA" dirty="0" smtClean="0"/>
              <a:t>-</a:t>
            </a:r>
            <a:r>
              <a:rPr lang="en-ZA" dirty="0" err="1" smtClean="0"/>
              <a:t>kuf</a:t>
            </a:r>
            <a:r>
              <a:rPr lang="en-ZA" dirty="0" smtClean="0"/>
              <a:t>-bet [or vet]), when you change the vowel markings are pronounced </a:t>
            </a:r>
            <a:r>
              <a:rPr lang="en-ZA" i="1" dirty="0" smtClean="0"/>
              <a:t>“</a:t>
            </a:r>
            <a:r>
              <a:rPr lang="en-ZA" i="1" dirty="0" err="1" smtClean="0"/>
              <a:t>aqab</a:t>
            </a:r>
            <a:r>
              <a:rPr lang="en-ZA" i="1" dirty="0" smtClean="0"/>
              <a:t>”. </a:t>
            </a:r>
            <a:r>
              <a:rPr lang="en-ZA" dirty="0" smtClean="0"/>
              <a:t>Remember, there are no vowel markings in the Hebrew Torah. The pronunciation and meanings of the words are derived from the context. So, these words could have several definitions, as long as those meanings fit into the context of the Scriptures where they appear. And, as long as there is harmony with the context, we can have multiple meanings, even in the </a:t>
            </a:r>
            <a:r>
              <a:rPr lang="en-ZA" i="1" dirty="0" smtClean="0"/>
              <a:t>“</a:t>
            </a:r>
            <a:r>
              <a:rPr lang="en-ZA" i="1" dirty="0" err="1" smtClean="0"/>
              <a:t>parshat</a:t>
            </a:r>
            <a:r>
              <a:rPr lang="en-ZA" dirty="0" smtClean="0"/>
              <a:t>” or simple, straight-forward understanding of the Scriptures. </a:t>
            </a:r>
          </a:p>
          <a:p>
            <a:r>
              <a:rPr lang="en-ZA" dirty="0" smtClean="0"/>
              <a:t>“</a:t>
            </a:r>
            <a:r>
              <a:rPr lang="en-ZA" i="1" dirty="0" err="1" smtClean="0"/>
              <a:t>Aqab</a:t>
            </a:r>
            <a:r>
              <a:rPr lang="en-ZA" i="1" dirty="0" smtClean="0"/>
              <a:t>”</a:t>
            </a:r>
            <a:r>
              <a:rPr lang="en-ZA" dirty="0" smtClean="0"/>
              <a:t> is Strong’s #6117 which means </a:t>
            </a:r>
            <a:r>
              <a:rPr lang="en-ZA" i="1" dirty="0" smtClean="0"/>
              <a:t>“to supplant” or “to circumvent”. </a:t>
            </a:r>
            <a:r>
              <a:rPr lang="en-ZA" dirty="0" smtClean="0"/>
              <a:t>So, in context, what are we circumventing by “</a:t>
            </a:r>
            <a:r>
              <a:rPr lang="en-ZA" i="1" dirty="0" smtClean="0"/>
              <a:t>hearing and doing” </a:t>
            </a:r>
            <a:r>
              <a:rPr lang="en-ZA" dirty="0" smtClean="0"/>
              <a:t>Torah? According to the context of our </a:t>
            </a:r>
            <a:r>
              <a:rPr lang="en-ZA" dirty="0" err="1" smtClean="0"/>
              <a:t>parsha</a:t>
            </a:r>
            <a:r>
              <a:rPr lang="en-ZA" dirty="0" smtClean="0"/>
              <a:t> this week, we are circumventing the curses that come from not obeying Torah; and, supplanting them with the blessings of obedience to His Word. </a:t>
            </a:r>
          </a:p>
          <a:p>
            <a:r>
              <a:rPr lang="en-ZA" i="1" dirty="0" smtClean="0"/>
              <a:t>“</a:t>
            </a:r>
            <a:r>
              <a:rPr lang="en-ZA" i="1" dirty="0" err="1" smtClean="0"/>
              <a:t>aqab</a:t>
            </a:r>
            <a:r>
              <a:rPr lang="en-ZA" i="1" dirty="0" smtClean="0"/>
              <a:t>” </a:t>
            </a:r>
            <a:r>
              <a:rPr lang="en-ZA" dirty="0" smtClean="0"/>
              <a:t>is the root word in “</a:t>
            </a:r>
            <a:r>
              <a:rPr lang="en-ZA" i="1" dirty="0" err="1" smtClean="0"/>
              <a:t>Ya’aqob</a:t>
            </a:r>
            <a:r>
              <a:rPr lang="en-ZA" i="1" dirty="0" smtClean="0"/>
              <a:t>”</a:t>
            </a:r>
            <a:r>
              <a:rPr lang="en-ZA" dirty="0" smtClean="0"/>
              <a:t> (</a:t>
            </a:r>
            <a:r>
              <a:rPr lang="en-ZA" dirty="0" err="1" smtClean="0"/>
              <a:t>Ya</a:t>
            </a:r>
            <a:r>
              <a:rPr lang="en-ZA" dirty="0" smtClean="0"/>
              <a:t> [</a:t>
            </a:r>
            <a:r>
              <a:rPr lang="en-ZA" dirty="0" err="1" smtClean="0"/>
              <a:t>Yud</a:t>
            </a:r>
            <a:r>
              <a:rPr lang="en-ZA" dirty="0" smtClean="0"/>
              <a:t>] – </a:t>
            </a:r>
            <a:r>
              <a:rPr lang="en-ZA" dirty="0" err="1" smtClean="0"/>
              <a:t>Aqab</a:t>
            </a:r>
            <a:r>
              <a:rPr lang="en-ZA" dirty="0" smtClean="0"/>
              <a:t>) or </a:t>
            </a:r>
            <a:r>
              <a:rPr lang="en-ZA" i="1" dirty="0" smtClean="0"/>
              <a:t>“</a:t>
            </a:r>
            <a:r>
              <a:rPr lang="en-ZA" i="1" dirty="0" err="1" smtClean="0"/>
              <a:t>Yah’s</a:t>
            </a:r>
            <a:r>
              <a:rPr lang="en-ZA" i="1" dirty="0" smtClean="0"/>
              <a:t> </a:t>
            </a:r>
            <a:r>
              <a:rPr lang="en-ZA" i="1" dirty="0" err="1" smtClean="0"/>
              <a:t>Supplanter</a:t>
            </a:r>
            <a:r>
              <a:rPr lang="en-ZA" i="1" dirty="0" smtClean="0"/>
              <a:t>”</a:t>
            </a:r>
            <a:r>
              <a:rPr lang="en-ZA" dirty="0" smtClean="0"/>
              <a:t> or </a:t>
            </a:r>
            <a:r>
              <a:rPr lang="en-ZA" i="1" dirty="0" smtClean="0"/>
              <a:t>“</a:t>
            </a:r>
            <a:r>
              <a:rPr lang="en-ZA" i="1" dirty="0" err="1" smtClean="0"/>
              <a:t>Yah’s</a:t>
            </a:r>
            <a:r>
              <a:rPr lang="en-ZA" i="1" dirty="0" smtClean="0"/>
              <a:t> Circumventor”. </a:t>
            </a:r>
            <a:r>
              <a:rPr lang="en-ZA" dirty="0" smtClean="0"/>
              <a:t>Jacob would replace Esau and be renamed by Elohim as Israel, “overcomes with 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AQEB</a:t>
            </a:r>
            <a:endParaRPr lang="en-ZA" dirty="0"/>
          </a:p>
        </p:txBody>
      </p:sp>
      <p:sp>
        <p:nvSpPr>
          <p:cNvPr id="3" name="Content Placeholder 2"/>
          <p:cNvSpPr>
            <a:spLocks noGrp="1"/>
          </p:cNvSpPr>
          <p:nvPr>
            <p:ph idx="1"/>
          </p:nvPr>
        </p:nvSpPr>
        <p:spPr/>
        <p:txBody>
          <a:bodyPr>
            <a:normAutofit fontScale="85000" lnSpcReduction="20000"/>
          </a:bodyPr>
          <a:lstStyle/>
          <a:p>
            <a:r>
              <a:rPr lang="en-ZA" sz="2600" dirty="0" smtClean="0"/>
              <a:t>Another meaning for </a:t>
            </a:r>
            <a:r>
              <a:rPr lang="en-ZA" sz="2600" i="1" dirty="0" smtClean="0"/>
              <a:t>“</a:t>
            </a:r>
            <a:r>
              <a:rPr lang="en-ZA" sz="2600" i="1" dirty="0" err="1" smtClean="0"/>
              <a:t>aqab</a:t>
            </a:r>
            <a:r>
              <a:rPr lang="en-ZA" sz="2600" i="1" dirty="0" smtClean="0"/>
              <a:t>” </a:t>
            </a:r>
            <a:r>
              <a:rPr lang="en-ZA" sz="2600" dirty="0" smtClean="0"/>
              <a:t>is </a:t>
            </a:r>
            <a:r>
              <a:rPr lang="en-ZA" sz="2600" i="1" dirty="0" smtClean="0"/>
              <a:t>“to come from behind”. </a:t>
            </a:r>
            <a:r>
              <a:rPr lang="en-ZA" sz="2600" dirty="0" smtClean="0"/>
              <a:t>Even though Esau was born first, Jacob came from behind to supplant him. From the prophets, we’re going to have an exciting </a:t>
            </a:r>
            <a:r>
              <a:rPr lang="en-ZA" sz="2600" i="1" dirty="0" smtClean="0"/>
              <a:t>“come from behind to finish” </a:t>
            </a:r>
            <a:r>
              <a:rPr lang="en-ZA" sz="2600" dirty="0" smtClean="0"/>
              <a:t>also. </a:t>
            </a:r>
          </a:p>
          <a:p>
            <a:r>
              <a:rPr lang="en-ZA" sz="2600" dirty="0" smtClean="0"/>
              <a:t>These letters are also pronounced </a:t>
            </a:r>
            <a:r>
              <a:rPr lang="en-ZA" sz="2600" i="1" dirty="0" smtClean="0"/>
              <a:t>“</a:t>
            </a:r>
            <a:r>
              <a:rPr lang="en-ZA" sz="2600" i="1" dirty="0" err="1" smtClean="0"/>
              <a:t>aqeb</a:t>
            </a:r>
            <a:r>
              <a:rPr lang="en-ZA" sz="2600" i="1" dirty="0" smtClean="0"/>
              <a:t>”, </a:t>
            </a:r>
            <a:r>
              <a:rPr lang="en-ZA" sz="2600" dirty="0" smtClean="0"/>
              <a:t>Strong #6119, which means </a:t>
            </a:r>
            <a:r>
              <a:rPr lang="en-ZA" sz="2600" i="1" dirty="0" smtClean="0"/>
              <a:t>“ heel”. </a:t>
            </a:r>
            <a:r>
              <a:rPr lang="en-ZA" sz="2600" dirty="0" smtClean="0"/>
              <a:t>Heel has three biblical indicators:</a:t>
            </a:r>
          </a:p>
          <a:p>
            <a:pPr marL="457200" indent="-457200">
              <a:buFont typeface="+mj-lt"/>
              <a:buAutoNum type="arabicPeriod"/>
            </a:pPr>
            <a:r>
              <a:rPr lang="en-ZA" sz="2600" i="1" dirty="0" smtClean="0"/>
              <a:t>“heel” </a:t>
            </a:r>
            <a:r>
              <a:rPr lang="en-ZA" sz="2600" dirty="0" smtClean="0"/>
              <a:t>refers to </a:t>
            </a:r>
            <a:r>
              <a:rPr lang="en-ZA" sz="2600" i="1" dirty="0" smtClean="0"/>
              <a:t>“heel print” or “footprint” </a:t>
            </a:r>
            <a:r>
              <a:rPr lang="en-ZA" sz="2600" dirty="0" smtClean="0"/>
              <a:t>and speaks of our </a:t>
            </a:r>
            <a:r>
              <a:rPr lang="en-ZA" sz="2600" i="1" dirty="0" smtClean="0"/>
              <a:t>“walk”, ”walking out Torah”, or “</a:t>
            </a:r>
            <a:r>
              <a:rPr lang="en-ZA" sz="2600" i="1" dirty="0" err="1" smtClean="0"/>
              <a:t>halachah</a:t>
            </a:r>
            <a:r>
              <a:rPr lang="en-ZA" sz="2600" i="1" dirty="0" smtClean="0"/>
              <a:t>” </a:t>
            </a:r>
            <a:r>
              <a:rPr lang="en-ZA" sz="2600" dirty="0" smtClean="0"/>
              <a:t>which means what is legally binding according to Torah. Walking it out is how we </a:t>
            </a:r>
            <a:r>
              <a:rPr lang="en-ZA" sz="2600" i="1" dirty="0" smtClean="0"/>
              <a:t>“</a:t>
            </a:r>
            <a:r>
              <a:rPr lang="en-ZA" sz="2600" i="1" dirty="0" err="1" smtClean="0"/>
              <a:t>sh’ma</a:t>
            </a:r>
            <a:r>
              <a:rPr lang="en-ZA" sz="2600" i="1" dirty="0" smtClean="0"/>
              <a:t>” .</a:t>
            </a:r>
          </a:p>
          <a:p>
            <a:pPr marL="457200" indent="-457200">
              <a:buFont typeface="+mj-lt"/>
              <a:buAutoNum type="arabicPeriod"/>
            </a:pPr>
            <a:r>
              <a:rPr lang="en-ZA" sz="2600" dirty="0" smtClean="0"/>
              <a:t>Jacob’s birth. Genesis 25:26 …Jacob came forth holding on to Esau’s </a:t>
            </a:r>
            <a:r>
              <a:rPr lang="en-ZA" sz="2600" i="1" dirty="0" smtClean="0"/>
              <a:t>“heel”. “</a:t>
            </a:r>
            <a:r>
              <a:rPr lang="en-ZA" sz="2600" i="1" dirty="0" smtClean="0">
                <a:solidFill>
                  <a:srgbClr val="004821"/>
                </a:solidFill>
              </a:rPr>
              <a:t>And you shall say to Pharaoh, ‘Thus said </a:t>
            </a:r>
            <a:r>
              <a:rPr lang="he-IL" sz="2600" i="1" dirty="0" smtClean="0">
                <a:solidFill>
                  <a:srgbClr val="004821"/>
                </a:solidFill>
              </a:rPr>
              <a:t>יהוה</a:t>
            </a:r>
            <a:r>
              <a:rPr lang="en-ZA" sz="2600" i="1" dirty="0" smtClean="0">
                <a:solidFill>
                  <a:srgbClr val="004821"/>
                </a:solidFill>
              </a:rPr>
              <a:t>, “</a:t>
            </a:r>
            <a:r>
              <a:rPr lang="en-ZA" sz="2600" i="1" dirty="0" err="1" smtClean="0">
                <a:solidFill>
                  <a:srgbClr val="004821"/>
                </a:solidFill>
              </a:rPr>
              <a:t>Yisra’ĕl</a:t>
            </a:r>
            <a:r>
              <a:rPr lang="en-ZA" sz="2600" i="1" dirty="0" smtClean="0">
                <a:solidFill>
                  <a:srgbClr val="004821"/>
                </a:solidFill>
              </a:rPr>
              <a:t> is My son, My first-born, </a:t>
            </a:r>
            <a:r>
              <a:rPr lang="en-US" sz="2600" i="1" dirty="0" smtClean="0">
                <a:solidFill>
                  <a:srgbClr val="004821"/>
                </a:solidFill>
              </a:rPr>
              <a:t>(Exodus 4:22)</a:t>
            </a:r>
          </a:p>
          <a:p>
            <a:pPr marL="457200" indent="-457200">
              <a:buFont typeface="+mj-lt"/>
              <a:buAutoNum type="arabicPeriod"/>
            </a:pPr>
            <a:r>
              <a:rPr lang="en-ZA" sz="2600" dirty="0" smtClean="0"/>
              <a:t>It is </a:t>
            </a:r>
            <a:r>
              <a:rPr lang="en-ZA" sz="2600" i="1" dirty="0" smtClean="0"/>
              <a:t>“hinted at” </a:t>
            </a:r>
            <a:r>
              <a:rPr lang="en-ZA" sz="2600" dirty="0" smtClean="0"/>
              <a:t>in </a:t>
            </a:r>
            <a:r>
              <a:rPr lang="en-ZA" sz="2600" b="1" i="1" dirty="0" smtClean="0">
                <a:solidFill>
                  <a:srgbClr val="004821"/>
                </a:solidFill>
              </a:rPr>
              <a:t>Genesis 3:15. </a:t>
            </a:r>
            <a:r>
              <a:rPr lang="en-ZA" sz="2600" i="1" dirty="0" smtClean="0">
                <a:solidFill>
                  <a:srgbClr val="004821"/>
                </a:solidFill>
              </a:rPr>
              <a:t>“And I put enmity between you and the woman, and between your seed and her Seed. He shall crush your head, and you shall crush His heel.”</a:t>
            </a:r>
            <a:r>
              <a:rPr lang="en-ZA" sz="2600" dirty="0" smtClean="0"/>
              <a:t> When we walk according to Torah; we crush the head of the adversary. </a:t>
            </a:r>
          </a:p>
          <a:p>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ON THE HEELS OF THE MESSIAH</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With which Your enemies have reproached, O </a:t>
            </a:r>
            <a:r>
              <a:rPr lang="he-IL" i="1" dirty="0" smtClean="0">
                <a:solidFill>
                  <a:srgbClr val="004821"/>
                </a:solidFill>
              </a:rPr>
              <a:t>יהוה</a:t>
            </a:r>
            <a:r>
              <a:rPr lang="en-ZA" i="1" dirty="0" smtClean="0">
                <a:solidFill>
                  <a:srgbClr val="004821"/>
                </a:solidFill>
              </a:rPr>
              <a:t>, With which they have reproached the footsteps of Your anointed. </a:t>
            </a:r>
          </a:p>
          <a:p>
            <a:pPr algn="ctr"/>
            <a:r>
              <a:rPr lang="en-US" b="1" i="1" dirty="0" smtClean="0">
                <a:solidFill>
                  <a:srgbClr val="004821"/>
                </a:solidFill>
              </a:rPr>
              <a:t>(Psalms 89:51)</a:t>
            </a:r>
          </a:p>
          <a:p>
            <a:r>
              <a:rPr lang="en-ZA" dirty="0" smtClean="0"/>
              <a:t>Jewish commentator James Stone Goodman points to the usage of </a:t>
            </a:r>
            <a:r>
              <a:rPr lang="en-ZA" dirty="0" err="1" smtClean="0"/>
              <a:t>ekev</a:t>
            </a:r>
            <a:r>
              <a:rPr lang="en-ZA" dirty="0" smtClean="0"/>
              <a:t> in Psalms 89:51 where it speaks of </a:t>
            </a:r>
            <a:r>
              <a:rPr lang="en-ZA" i="1" dirty="0" smtClean="0"/>
              <a:t>“on the heels (</a:t>
            </a:r>
            <a:r>
              <a:rPr lang="en-ZA" i="1" dirty="0" err="1" smtClean="0"/>
              <a:t>ekev</a:t>
            </a:r>
            <a:r>
              <a:rPr lang="en-ZA" i="1" dirty="0" smtClean="0"/>
              <a:t>) of the Messiah” </a:t>
            </a:r>
            <a:r>
              <a:rPr lang="en-ZA" dirty="0" smtClean="0"/>
              <a:t>as referring to the last generation before the Messiah. That </a:t>
            </a:r>
            <a:r>
              <a:rPr lang="en-ZA" i="1" dirty="0" smtClean="0"/>
              <a:t>“heel” </a:t>
            </a:r>
            <a:r>
              <a:rPr lang="en-ZA" dirty="0" smtClean="0"/>
              <a:t>generation contains the weight of every generation prior to it…every word said, every </a:t>
            </a:r>
            <a:r>
              <a:rPr lang="en-ZA" dirty="0" err="1" smtClean="0"/>
              <a:t>mitsvah</a:t>
            </a:r>
            <a:r>
              <a:rPr lang="en-ZA" dirty="0" smtClean="0"/>
              <a:t> (commandment) performed, contributes in someway to the coming of the Messiah. </a:t>
            </a:r>
          </a:p>
          <a:p>
            <a:r>
              <a:rPr lang="en-ZA" dirty="0" smtClean="0"/>
              <a:t>That generation is therefore pointed to in </a:t>
            </a:r>
            <a:r>
              <a:rPr lang="en-ZA" dirty="0" err="1" smtClean="0"/>
              <a:t>Devarim</a:t>
            </a:r>
            <a:r>
              <a:rPr lang="en-ZA" dirty="0" smtClean="0"/>
              <a:t> 7:12 as the generation who will </a:t>
            </a:r>
            <a:r>
              <a:rPr lang="en-ZA" i="1" dirty="0" smtClean="0"/>
              <a:t>“</a:t>
            </a:r>
            <a:r>
              <a:rPr lang="en-ZA" i="1" dirty="0" err="1" smtClean="0"/>
              <a:t>shema</a:t>
            </a:r>
            <a:r>
              <a:rPr lang="en-ZA" i="1" dirty="0" smtClean="0"/>
              <a:t>” </a:t>
            </a:r>
            <a:r>
              <a:rPr lang="en-ZA" dirty="0" smtClean="0"/>
              <a:t>to the instructions of </a:t>
            </a:r>
            <a:r>
              <a:rPr lang="he-IL" dirty="0" smtClean="0"/>
              <a:t>יהוה</a:t>
            </a:r>
            <a:r>
              <a:rPr lang="en-ZA" dirty="0" smtClean="0"/>
              <a:t>.</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REWARDS</a:t>
            </a:r>
            <a:endParaRPr lang="en-ZA" dirty="0"/>
          </a:p>
        </p:txBody>
      </p:sp>
      <p:sp>
        <p:nvSpPr>
          <p:cNvPr id="3" name="Content Placeholder 2"/>
          <p:cNvSpPr>
            <a:spLocks noGrp="1"/>
          </p:cNvSpPr>
          <p:nvPr>
            <p:ph idx="1"/>
          </p:nvPr>
        </p:nvSpPr>
        <p:spPr/>
        <p:txBody>
          <a:bodyPr>
            <a:normAutofit fontScale="85000" lnSpcReduction="20000"/>
          </a:bodyPr>
          <a:lstStyle/>
          <a:p>
            <a:r>
              <a:rPr lang="en-US" sz="2600" dirty="0" smtClean="0"/>
              <a:t>There are rewards for listening to and honoring the </a:t>
            </a:r>
            <a:r>
              <a:rPr lang="en-US" sz="2600" dirty="0" err="1" smtClean="0"/>
              <a:t>mitzvot</a:t>
            </a:r>
            <a:r>
              <a:rPr lang="en-US" sz="2600" dirty="0" smtClean="0"/>
              <a:t> of </a:t>
            </a:r>
            <a:r>
              <a:rPr lang="he-IL" sz="2600" dirty="0" smtClean="0"/>
              <a:t>יהוה</a:t>
            </a:r>
            <a:r>
              <a:rPr lang="en-US" sz="2600" dirty="0" smtClean="0"/>
              <a:t> but they only have eternal value if they: </a:t>
            </a:r>
            <a:endParaRPr lang="en-ZA" sz="2600" dirty="0" smtClean="0"/>
          </a:p>
          <a:p>
            <a:pPr marL="457200" indent="-457200">
              <a:buFont typeface="+mj-lt"/>
              <a:buAutoNum type="arabicPeriod"/>
            </a:pPr>
            <a:r>
              <a:rPr lang="en-US" sz="2600" dirty="0" smtClean="0"/>
              <a:t>Are kept safely subordinated to higher, spiritual values, i.e., the spiritual prosperity of soul (Mt. 5:33). </a:t>
            </a:r>
          </a:p>
          <a:p>
            <a:pPr marL="457200" indent="-457200">
              <a:buFont typeface="+mj-lt"/>
              <a:buAutoNum type="arabicPeriod"/>
            </a:pPr>
            <a:r>
              <a:rPr lang="en-US" sz="2600" dirty="0" smtClean="0"/>
              <a:t>Are desired only to the extent that it is good for us. Moses saw the potential danger of success and warned Israel. </a:t>
            </a:r>
            <a:r>
              <a:rPr lang="en-US" sz="2600" i="1" dirty="0" smtClean="0">
                <a:solidFill>
                  <a:srgbClr val="004821"/>
                </a:solidFill>
              </a:rPr>
              <a:t>"...when the Lord your God brings you into the land...to give you...cities...and houses full of good things...and you eat are satisfied, then watch yourself, that you do not forget the Lord who brought you from the land of Egypt..." </a:t>
            </a:r>
            <a:r>
              <a:rPr lang="en-US" sz="2600" b="1" i="1" dirty="0" smtClean="0">
                <a:solidFill>
                  <a:srgbClr val="004821"/>
                </a:solidFill>
              </a:rPr>
              <a:t>(Deut. 6:10-12). </a:t>
            </a:r>
          </a:p>
          <a:p>
            <a:pPr marL="457200" indent="-457200">
              <a:buFont typeface="+mj-lt"/>
              <a:buAutoNum type="arabicPeriod"/>
            </a:pPr>
            <a:r>
              <a:rPr lang="en-US" sz="2600" dirty="0" smtClean="0"/>
              <a:t>Do not present a threat to the quality of one's fellowship with the Most High. Accumulation of wealth for its own sake is not compatible with the principles of Torah. </a:t>
            </a:r>
            <a:r>
              <a:rPr lang="en-US" sz="2600" i="1" dirty="0" smtClean="0">
                <a:solidFill>
                  <a:srgbClr val="004821"/>
                </a:solidFill>
              </a:rPr>
              <a:t>"...he shall not multiply horses...not multiply wives, or else his heart will turn away; nor shall he greatly increase silver and gold for himself" </a:t>
            </a:r>
            <a:r>
              <a:rPr lang="en-US" sz="2600" b="1" i="1" dirty="0" smtClean="0">
                <a:solidFill>
                  <a:srgbClr val="004821"/>
                </a:solidFill>
              </a:rPr>
              <a:t>(Deut. 17:16-17).</a:t>
            </a:r>
            <a:r>
              <a:rPr lang="en-US" sz="2600" i="1" dirty="0" smtClean="0">
                <a:solidFill>
                  <a:srgbClr val="004821"/>
                </a:solidFill>
              </a:rPr>
              <a:t> </a:t>
            </a:r>
            <a:r>
              <a:rPr lang="en-US" sz="2600" dirty="0" smtClean="0"/>
              <a:t>Despite its appeal, worldly riches are after all a lower blessing </a:t>
            </a:r>
            <a:r>
              <a:rPr lang="en-US" sz="2600" b="1" i="1" dirty="0" smtClean="0">
                <a:solidFill>
                  <a:srgbClr val="004821"/>
                </a:solidFill>
              </a:rPr>
              <a:t>(Prov. 30:8-9).</a:t>
            </a:r>
          </a:p>
          <a:p>
            <a:r>
              <a:rPr lang="en-US" sz="2600" dirty="0" smtClean="0"/>
              <a:t>Higher riches are reserved for the listeners, doers, and seekers</a:t>
            </a:r>
          </a:p>
          <a:p>
            <a:endParaRPr lang="en-US" dirty="0" smtClean="0"/>
          </a:p>
          <a:p>
            <a:endParaRPr lang="en-U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BLESSED IN ABUNDANCE </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“Blessed are you above all peoples – there is not going to be a barren man or a barren woman among you or among your livestock. </a:t>
            </a:r>
            <a:r>
              <a:rPr lang="en-ZA" b="1" i="1" dirty="0" smtClean="0">
                <a:solidFill>
                  <a:srgbClr val="004821"/>
                </a:solidFill>
              </a:rPr>
              <a:t>(Deuteronomy 7:14)</a:t>
            </a:r>
          </a:p>
          <a:p>
            <a:pPr algn="ctr"/>
            <a:r>
              <a:rPr lang="en-ZA" i="1" dirty="0" smtClean="0">
                <a:solidFill>
                  <a:srgbClr val="004821"/>
                </a:solidFill>
              </a:rPr>
              <a:t>We too, then, having so great a cloud of witnesses all around us, let us lay aside every weight and the sin which so easily entangles us, and let us run with endurance the race set before us, looking to the Princely Leader and </a:t>
            </a:r>
            <a:r>
              <a:rPr lang="en-ZA" i="1" dirty="0" err="1" smtClean="0">
                <a:solidFill>
                  <a:srgbClr val="004821"/>
                </a:solidFill>
              </a:rPr>
              <a:t>Perfecter</a:t>
            </a:r>
            <a:r>
              <a:rPr lang="en-ZA" i="1" dirty="0" smtClean="0">
                <a:solidFill>
                  <a:srgbClr val="004821"/>
                </a:solidFill>
              </a:rPr>
              <a:t> of our belief, </a:t>
            </a:r>
            <a:r>
              <a:rPr lang="he-IL" i="1" dirty="0" smtClean="0">
                <a:solidFill>
                  <a:srgbClr val="004821"/>
                </a:solidFill>
              </a:rPr>
              <a:t>יהושע</a:t>
            </a:r>
            <a:r>
              <a:rPr lang="en-ZA" i="1" dirty="0" smtClean="0">
                <a:solidFill>
                  <a:srgbClr val="004821"/>
                </a:solidFill>
              </a:rPr>
              <a:t>, who for the joy that was set before Him endured the stake, having despised the shame, and sat down at the right hand of the throne of Elohim. </a:t>
            </a:r>
            <a:r>
              <a:rPr lang="en-US" b="1" i="1" dirty="0" smtClean="0">
                <a:solidFill>
                  <a:srgbClr val="004821"/>
                </a:solidFill>
              </a:rPr>
              <a:t>(Hebrews 12:1-2)</a:t>
            </a:r>
          </a:p>
          <a:p>
            <a:r>
              <a:rPr lang="en-ZA" dirty="0" smtClean="0"/>
              <a:t>Correction brings blessing</a:t>
            </a:r>
          </a:p>
          <a:p>
            <a:pPr algn="ctr"/>
            <a:r>
              <a:rPr lang="en-ZA" i="1" dirty="0" smtClean="0">
                <a:solidFill>
                  <a:srgbClr val="004821"/>
                </a:solidFill>
              </a:rPr>
              <a:t>My son, do not despise the discipline of </a:t>
            </a:r>
            <a:r>
              <a:rPr lang="he-IL" i="1" dirty="0" smtClean="0">
                <a:solidFill>
                  <a:srgbClr val="004821"/>
                </a:solidFill>
              </a:rPr>
              <a:t>יהוה</a:t>
            </a:r>
            <a:r>
              <a:rPr lang="en-ZA" i="1" dirty="0" smtClean="0">
                <a:solidFill>
                  <a:srgbClr val="004821"/>
                </a:solidFill>
              </a:rPr>
              <a:t>, And do not loathe His reproof; For whom </a:t>
            </a:r>
            <a:r>
              <a:rPr lang="he-IL" i="1" dirty="0" smtClean="0">
                <a:solidFill>
                  <a:srgbClr val="004821"/>
                </a:solidFill>
              </a:rPr>
              <a:t>יהוה</a:t>
            </a:r>
            <a:r>
              <a:rPr lang="en-ZA" i="1" dirty="0" smtClean="0">
                <a:solidFill>
                  <a:srgbClr val="004821"/>
                </a:solidFill>
              </a:rPr>
              <a:t> loves He reproves, As a father the son whom he delights in. </a:t>
            </a:r>
            <a:r>
              <a:rPr lang="en-US" b="1" i="1" dirty="0" smtClean="0">
                <a:solidFill>
                  <a:srgbClr val="004821"/>
                </a:solidFill>
              </a:rPr>
              <a:t>(Proverbs 3:11-12)</a:t>
            </a:r>
          </a:p>
          <a:p>
            <a:pPr algn="ctr"/>
            <a:r>
              <a:rPr lang="en-ZA" i="1" dirty="0" smtClean="0">
                <a:solidFill>
                  <a:srgbClr val="004821"/>
                </a:solidFill>
              </a:rPr>
              <a:t>So you are no longer a slave but a son, and if a son, also an heir of Elohim through Messiah. </a:t>
            </a:r>
            <a:r>
              <a:rPr lang="en-ZA" b="1" i="1" dirty="0" smtClean="0">
                <a:solidFill>
                  <a:srgbClr val="004821"/>
                </a:solidFill>
              </a:rPr>
              <a:t>(Galatians 4:7)</a:t>
            </a:r>
          </a:p>
          <a:p>
            <a:endParaRPr lang="en-ZA" dirty="0" smtClean="0"/>
          </a:p>
          <a:p>
            <a:endParaRPr lang="en-ZA" dirty="0" smtClean="0"/>
          </a:p>
          <a:p>
            <a:endParaRPr lang="en-ZA" dirty="0" smtClean="0"/>
          </a:p>
          <a:p>
            <a:endParaRPr lang="en-ZA" dirty="0" smtClean="0"/>
          </a:p>
          <a:p>
            <a:endParaRPr lang="en-ZA" dirty="0" smtClean="0"/>
          </a:p>
          <a:p>
            <a:endParaRPr lang="en-US"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POTENTIAL PROBLEMS</a:t>
            </a:r>
            <a:endParaRPr lang="en-ZA" dirty="0"/>
          </a:p>
        </p:txBody>
      </p:sp>
      <p:sp>
        <p:nvSpPr>
          <p:cNvPr id="3" name="Content Placeholder 2"/>
          <p:cNvSpPr>
            <a:spLocks noGrp="1"/>
          </p:cNvSpPr>
          <p:nvPr>
            <p:ph idx="1"/>
          </p:nvPr>
        </p:nvSpPr>
        <p:spPr/>
        <p:txBody>
          <a:bodyPr>
            <a:normAutofit fontScale="25000" lnSpcReduction="20000"/>
          </a:bodyPr>
          <a:lstStyle/>
          <a:p>
            <a:r>
              <a:rPr lang="en-ZA" sz="8800" dirty="0" smtClean="0"/>
              <a:t>When we read through the Torah portion, we will notice the repetition of the words </a:t>
            </a:r>
            <a:r>
              <a:rPr lang="en-ZA" sz="8800" i="1" dirty="0" smtClean="0"/>
              <a:t>“remember” and “forget”. </a:t>
            </a:r>
            <a:r>
              <a:rPr lang="en-ZA" sz="8800" dirty="0" smtClean="0"/>
              <a:t>Moses gives many warnings about problems that may develop as time goes on. His pro-active advice for attacking these problems will be to </a:t>
            </a:r>
            <a:r>
              <a:rPr lang="en-ZA" sz="8800" i="1" dirty="0" smtClean="0"/>
              <a:t>“remember” </a:t>
            </a:r>
            <a:r>
              <a:rPr lang="en-ZA" sz="8800" dirty="0" smtClean="0"/>
              <a:t>the past in order to solve the problems of the future. Example: </a:t>
            </a:r>
          </a:p>
          <a:p>
            <a:pPr algn="ctr"/>
            <a:r>
              <a:rPr lang="en-ZA" sz="8800" i="1" dirty="0" smtClean="0">
                <a:solidFill>
                  <a:srgbClr val="004821"/>
                </a:solidFill>
              </a:rPr>
              <a:t>“When you say in your heart, ‘These nations are greater than I, I am unable to drive them out,’ </a:t>
            </a:r>
            <a:r>
              <a:rPr lang="en-ZA" sz="8800" b="1" i="1" dirty="0" smtClean="0">
                <a:solidFill>
                  <a:srgbClr val="004821"/>
                </a:solidFill>
              </a:rPr>
              <a:t>(Deuteronomy 7:17)</a:t>
            </a:r>
          </a:p>
          <a:p>
            <a:r>
              <a:rPr lang="en-ZA" sz="8800" dirty="0" smtClean="0"/>
              <a:t>To address this fear, Moses tells them to </a:t>
            </a:r>
            <a:r>
              <a:rPr lang="en-ZA" sz="8800" i="1" dirty="0" smtClean="0"/>
              <a:t>“remember” </a:t>
            </a:r>
            <a:r>
              <a:rPr lang="en-ZA" sz="8800" dirty="0" smtClean="0"/>
              <a:t>the plagues in Egypt. Being afraid is a paralysis that results from assuming that any threat is greater than </a:t>
            </a:r>
            <a:r>
              <a:rPr lang="he-IL" sz="8800" dirty="0" smtClean="0"/>
              <a:t>יהוה</a:t>
            </a:r>
            <a:r>
              <a:rPr lang="en-ZA" sz="8800" dirty="0" smtClean="0"/>
              <a:t>. Moses wants them to “</a:t>
            </a:r>
            <a:r>
              <a:rPr lang="en-ZA" sz="8800" i="1" dirty="0" smtClean="0"/>
              <a:t>remember” </a:t>
            </a:r>
            <a:r>
              <a:rPr lang="en-ZA" sz="8800" dirty="0" smtClean="0"/>
              <a:t>that </a:t>
            </a:r>
            <a:r>
              <a:rPr lang="he-IL" sz="8800" dirty="0" smtClean="0"/>
              <a:t>יהוה </a:t>
            </a:r>
            <a:r>
              <a:rPr lang="en-ZA" sz="8800" dirty="0" smtClean="0"/>
              <a:t> will do everything again in order to protect Israel. </a:t>
            </a:r>
          </a:p>
          <a:p>
            <a:pPr algn="ctr"/>
            <a:r>
              <a:rPr lang="en-ZA" sz="8800" i="1" dirty="0" smtClean="0">
                <a:solidFill>
                  <a:srgbClr val="004821"/>
                </a:solidFill>
              </a:rPr>
              <a:t>do not be afraid of them. Remember well what </a:t>
            </a:r>
            <a:r>
              <a:rPr lang="he-IL" sz="8800" i="1" dirty="0" smtClean="0">
                <a:solidFill>
                  <a:srgbClr val="004821"/>
                </a:solidFill>
              </a:rPr>
              <a:t>יהוה</a:t>
            </a:r>
            <a:r>
              <a:rPr lang="en-ZA" sz="8800" i="1" dirty="0" smtClean="0">
                <a:solidFill>
                  <a:srgbClr val="004821"/>
                </a:solidFill>
              </a:rPr>
              <a:t> your Elohim did to Pharaoh and to all </a:t>
            </a:r>
            <a:r>
              <a:rPr lang="en-ZA" sz="8800" i="1" dirty="0" err="1" smtClean="0">
                <a:solidFill>
                  <a:srgbClr val="004821"/>
                </a:solidFill>
              </a:rPr>
              <a:t>Mitsrayim</a:t>
            </a:r>
            <a:r>
              <a:rPr lang="en-ZA" sz="8800" i="1" dirty="0" smtClean="0">
                <a:solidFill>
                  <a:srgbClr val="004821"/>
                </a:solidFill>
              </a:rPr>
              <a:t>, the great trials which your eyes saw, and the signs and the wonders, the strong hand and the outstretched arm, by which </a:t>
            </a:r>
            <a:r>
              <a:rPr lang="he-IL" sz="8800" i="1" dirty="0" smtClean="0">
                <a:solidFill>
                  <a:srgbClr val="004821"/>
                </a:solidFill>
              </a:rPr>
              <a:t>יהוה</a:t>
            </a:r>
            <a:r>
              <a:rPr lang="en-ZA" sz="8800" i="1" dirty="0" smtClean="0">
                <a:solidFill>
                  <a:srgbClr val="004821"/>
                </a:solidFill>
              </a:rPr>
              <a:t> your Elohim brought you out. </a:t>
            </a:r>
            <a:r>
              <a:rPr lang="he-IL" sz="8800" i="1" dirty="0" smtClean="0">
                <a:solidFill>
                  <a:srgbClr val="004821"/>
                </a:solidFill>
              </a:rPr>
              <a:t>יהוה</a:t>
            </a:r>
            <a:r>
              <a:rPr lang="en-ZA" sz="8800" i="1" dirty="0" smtClean="0">
                <a:solidFill>
                  <a:srgbClr val="004821"/>
                </a:solidFill>
              </a:rPr>
              <a:t> your Elohim does so to all the peoples of whom you are afraid. ..“Do not be afraid of them, for </a:t>
            </a:r>
            <a:r>
              <a:rPr lang="he-IL" sz="8800" i="1" dirty="0" smtClean="0">
                <a:solidFill>
                  <a:srgbClr val="004821"/>
                </a:solidFill>
              </a:rPr>
              <a:t>יהוה</a:t>
            </a:r>
            <a:r>
              <a:rPr lang="en-ZA" sz="8800" i="1" dirty="0" smtClean="0">
                <a:solidFill>
                  <a:srgbClr val="004821"/>
                </a:solidFill>
              </a:rPr>
              <a:t> your Elohim, the great and awesome </a:t>
            </a:r>
            <a:r>
              <a:rPr lang="en-ZA" sz="8800" i="1" dirty="0" err="1" smtClean="0">
                <a:solidFill>
                  <a:srgbClr val="004821"/>
                </a:solidFill>
              </a:rPr>
              <a:t>Ěl</a:t>
            </a:r>
            <a:r>
              <a:rPr lang="en-ZA" sz="8800" i="1" dirty="0" smtClean="0">
                <a:solidFill>
                  <a:srgbClr val="004821"/>
                </a:solidFill>
              </a:rPr>
              <a:t>, is in your midst. </a:t>
            </a:r>
            <a:r>
              <a:rPr lang="en-US" sz="8800" b="1" i="1" dirty="0" smtClean="0">
                <a:solidFill>
                  <a:srgbClr val="004821"/>
                </a:solidFill>
              </a:rPr>
              <a:t>(Deuteronomy 7:18-21)</a:t>
            </a:r>
          </a:p>
          <a:p>
            <a:endParaRPr lang="en-US" sz="8800" dirty="0" smtClean="0"/>
          </a:p>
          <a:p>
            <a:endParaRPr lang="en-ZA" sz="8800"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FEAR ONLY </a:t>
            </a:r>
            <a:r>
              <a:rPr lang="he-IL" sz="4800" dirty="0" smtClean="0"/>
              <a:t>יהוה</a:t>
            </a:r>
            <a:r>
              <a:rPr lang="en-ZA" dirty="0" smtClean="0"/>
              <a:t> </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“Do not be afraid of them, for </a:t>
            </a:r>
            <a:r>
              <a:rPr lang="he-IL" i="1" dirty="0" smtClean="0">
                <a:solidFill>
                  <a:srgbClr val="004821"/>
                </a:solidFill>
              </a:rPr>
              <a:t>יהוה</a:t>
            </a:r>
            <a:r>
              <a:rPr lang="en-ZA" i="1" dirty="0" smtClean="0">
                <a:solidFill>
                  <a:srgbClr val="004821"/>
                </a:solidFill>
              </a:rPr>
              <a:t> your Elohim, the great and awesome </a:t>
            </a:r>
            <a:r>
              <a:rPr lang="en-ZA" i="1" dirty="0" err="1" smtClean="0">
                <a:solidFill>
                  <a:srgbClr val="004821"/>
                </a:solidFill>
              </a:rPr>
              <a:t>Ěl</a:t>
            </a:r>
            <a:r>
              <a:rPr lang="en-ZA" i="1" dirty="0" smtClean="0">
                <a:solidFill>
                  <a:srgbClr val="004821"/>
                </a:solidFill>
              </a:rPr>
              <a:t>, is in your midst. “And </a:t>
            </a:r>
            <a:r>
              <a:rPr lang="he-IL" i="1" dirty="0" smtClean="0">
                <a:solidFill>
                  <a:srgbClr val="004821"/>
                </a:solidFill>
              </a:rPr>
              <a:t>יהוה</a:t>
            </a:r>
            <a:r>
              <a:rPr lang="en-ZA" i="1" dirty="0" smtClean="0">
                <a:solidFill>
                  <a:srgbClr val="004821"/>
                </a:solidFill>
              </a:rPr>
              <a:t> your Elohim shall drive out those nations before you, little by little. .. “But </a:t>
            </a:r>
            <a:r>
              <a:rPr lang="he-IL" i="1" dirty="0" smtClean="0">
                <a:solidFill>
                  <a:srgbClr val="004821"/>
                </a:solidFill>
              </a:rPr>
              <a:t>יהוה</a:t>
            </a:r>
            <a:r>
              <a:rPr lang="en-ZA" i="1" dirty="0" smtClean="0">
                <a:solidFill>
                  <a:srgbClr val="004821"/>
                </a:solidFill>
              </a:rPr>
              <a:t> your Elohim shall deliver them over to you and destroy them with a great destruction until they are consumed</a:t>
            </a:r>
            <a:r>
              <a:rPr lang="en-ZA" b="1" i="1" dirty="0" smtClean="0">
                <a:solidFill>
                  <a:srgbClr val="004821"/>
                </a:solidFill>
              </a:rPr>
              <a:t>. </a:t>
            </a:r>
            <a:r>
              <a:rPr lang="en-US" b="1" i="1" dirty="0" smtClean="0">
                <a:solidFill>
                  <a:srgbClr val="004821"/>
                </a:solidFill>
              </a:rPr>
              <a:t>(Deuteronomy 7:21-23)</a:t>
            </a:r>
          </a:p>
          <a:p>
            <a:r>
              <a:rPr lang="he-IL" dirty="0" smtClean="0"/>
              <a:t>יהושע</a:t>
            </a:r>
            <a:r>
              <a:rPr lang="en-ZA" dirty="0" smtClean="0"/>
              <a:t> also spoke of this principle of fearing only </a:t>
            </a:r>
            <a:r>
              <a:rPr lang="he-IL" dirty="0" smtClean="0"/>
              <a:t>יהוה </a:t>
            </a:r>
            <a:r>
              <a:rPr lang="en-ZA" dirty="0" smtClean="0"/>
              <a:t>:</a:t>
            </a:r>
          </a:p>
          <a:p>
            <a:pPr algn="ctr"/>
            <a:r>
              <a:rPr lang="en-ZA" i="1" dirty="0" smtClean="0">
                <a:solidFill>
                  <a:srgbClr val="004821"/>
                </a:solidFill>
              </a:rPr>
              <a:t>“And do not fear those who kill the body but are unable to kill the being. But rather fear Him who is able to destroy both being and body in </a:t>
            </a:r>
            <a:r>
              <a:rPr lang="en-ZA" i="1" dirty="0" err="1" smtClean="0">
                <a:solidFill>
                  <a:srgbClr val="004821"/>
                </a:solidFill>
              </a:rPr>
              <a:t>Gehenna</a:t>
            </a:r>
            <a:r>
              <a:rPr lang="en-ZA" b="1" i="1" dirty="0" smtClean="0">
                <a:solidFill>
                  <a:srgbClr val="004821"/>
                </a:solidFill>
              </a:rPr>
              <a:t>. (Matthew 10:28)</a:t>
            </a:r>
          </a:p>
          <a:p>
            <a:pPr algn="ctr"/>
            <a:r>
              <a:rPr lang="en-ZA" i="1" dirty="0" smtClean="0">
                <a:solidFill>
                  <a:srgbClr val="004821"/>
                </a:solidFill>
              </a:rPr>
              <a:t>“But I shall show you whom you should fear: Fear the One who, after killing, possesses authority to cast into </a:t>
            </a:r>
            <a:r>
              <a:rPr lang="en-ZA" i="1" dirty="0" err="1" smtClean="0">
                <a:solidFill>
                  <a:srgbClr val="004821"/>
                </a:solidFill>
              </a:rPr>
              <a:t>Gehenna</a:t>
            </a:r>
            <a:r>
              <a:rPr lang="en-ZA" i="1" dirty="0" smtClean="0">
                <a:solidFill>
                  <a:srgbClr val="004821"/>
                </a:solidFill>
              </a:rPr>
              <a:t>. Yea, I say to you, fear Him! </a:t>
            </a:r>
            <a:r>
              <a:rPr lang="en-ZA" b="1" i="1" dirty="0" smtClean="0">
                <a:solidFill>
                  <a:srgbClr val="004821"/>
                </a:solidFill>
              </a:rPr>
              <a:t>(Luke 12:5)</a:t>
            </a:r>
          </a:p>
          <a:p>
            <a:endParaRPr lang="en-ZA" dirty="0" smtClean="0"/>
          </a:p>
          <a:p>
            <a:endParaRPr lang="en-ZA" dirty="0" smtClean="0"/>
          </a:p>
          <a:p>
            <a:endParaRPr lang="en-ZA" dirty="0" smtClean="0"/>
          </a:p>
          <a:p>
            <a:endParaRPr lang="en-ZA" dirty="0" smtClean="0"/>
          </a:p>
          <a:p>
            <a:endParaRPr lang="en-ZA" dirty="0" smtClean="0"/>
          </a:p>
          <a:p>
            <a:endParaRPr lang="en-ZA"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DETESTABLE THINGS</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“The carved images of their mighty ones you are to burn with fire. Do not covet the silver or gold that is on them, nor take it for yourselves, lest you be snared by it, for it is an abomination to </a:t>
            </a:r>
            <a:r>
              <a:rPr lang="he-IL" i="1" dirty="0" smtClean="0">
                <a:solidFill>
                  <a:srgbClr val="004821"/>
                </a:solidFill>
              </a:rPr>
              <a:t>יהוה</a:t>
            </a:r>
            <a:r>
              <a:rPr lang="en-ZA" i="1" dirty="0" smtClean="0">
                <a:solidFill>
                  <a:srgbClr val="004821"/>
                </a:solidFill>
              </a:rPr>
              <a:t> your Elohim. “And do not bring an abomination into your house, lest you be accursed like it. Utterly loathe it and utterly hate it, for it is accursed. </a:t>
            </a:r>
          </a:p>
          <a:p>
            <a:pPr algn="ctr"/>
            <a:r>
              <a:rPr lang="en-US" b="1" i="1" dirty="0" smtClean="0">
                <a:solidFill>
                  <a:srgbClr val="004821"/>
                </a:solidFill>
              </a:rPr>
              <a:t>(Deuteronomy 7:25-26)</a:t>
            </a:r>
          </a:p>
          <a:p>
            <a:r>
              <a:rPr lang="en-US" dirty="0" smtClean="0"/>
              <a:t>We must be careful not to covet or invite images, gods, or idols of other nations or religions into our homes. </a:t>
            </a:r>
            <a:r>
              <a:rPr lang="he-IL" dirty="0" smtClean="0"/>
              <a:t>יהוה</a:t>
            </a:r>
            <a:r>
              <a:rPr lang="en-US" dirty="0" smtClean="0"/>
              <a:t> calls us to burn them in the fire and not admire the gold and silver in them. They are to be as detestable to us as they are to </a:t>
            </a:r>
            <a:r>
              <a:rPr lang="he-IL" dirty="0" smtClean="0"/>
              <a:t>יהוה</a:t>
            </a:r>
            <a:r>
              <a:rPr lang="en-US" dirty="0" smtClean="0"/>
              <a:t>. Spiritually speaking, these images, idols and gods can be formed in our hearts by eating what </a:t>
            </a:r>
            <a:r>
              <a:rPr lang="he-IL" dirty="0" smtClean="0"/>
              <a:t>יהוה</a:t>
            </a:r>
            <a:r>
              <a:rPr lang="en-US" dirty="0" smtClean="0"/>
              <a:t> forbid us to eat, tolerating wrong associations, assuming workaholic lifestyles, or by self-seeking a worldly order that is in opposition to </a:t>
            </a:r>
            <a:r>
              <a:rPr lang="he-IL" dirty="0" smtClean="0"/>
              <a:t>יהוה</a:t>
            </a:r>
            <a:r>
              <a:rPr lang="en-US" dirty="0" smtClean="0"/>
              <a:t>’s order. </a:t>
            </a:r>
            <a:endParaRPr lang="en-ZA" dirty="0" smtClean="0"/>
          </a:p>
          <a:p>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CULTURE</a:t>
            </a:r>
            <a:endParaRPr lang="en-ZA" dirty="0"/>
          </a:p>
        </p:txBody>
      </p:sp>
      <p:sp>
        <p:nvSpPr>
          <p:cNvPr id="3" name="Content Placeholder 2"/>
          <p:cNvSpPr>
            <a:spLocks noGrp="1"/>
          </p:cNvSpPr>
          <p:nvPr>
            <p:ph idx="1"/>
          </p:nvPr>
        </p:nvSpPr>
        <p:spPr/>
        <p:txBody>
          <a:bodyPr/>
          <a:lstStyle/>
          <a:p>
            <a:r>
              <a:rPr lang="en-US" b="1" dirty="0" smtClean="0"/>
              <a:t>WESTERN CULTURES: </a:t>
            </a:r>
            <a:r>
              <a:rPr lang="en-US" dirty="0" smtClean="0"/>
              <a:t>The Christmas tree (which is a modern-day </a:t>
            </a:r>
            <a:r>
              <a:rPr lang="en-US" dirty="0" err="1" smtClean="0"/>
              <a:t>Asherah</a:t>
            </a:r>
            <a:r>
              <a:rPr lang="en-US" dirty="0" smtClean="0"/>
              <a:t> pole that we bow down to for gifts – Jeremiah 10:3-4), mistletoe, Santa Claus and wreaths; Easter bunnies, eggs and hot cross buns; angelic images and objects (for “</a:t>
            </a:r>
            <a:r>
              <a:rPr lang="en-US" i="1" dirty="0" smtClean="0"/>
              <a:t>angel worship”</a:t>
            </a:r>
            <a:r>
              <a:rPr lang="en-US" dirty="0" smtClean="0"/>
              <a:t>), and everything associated with the celebration of Halloween. </a:t>
            </a:r>
          </a:p>
          <a:p>
            <a:r>
              <a:rPr lang="en-US" b="1" dirty="0" smtClean="0"/>
              <a:t>FORMS OF WORSHIP: </a:t>
            </a:r>
            <a:r>
              <a:rPr lang="en-US" dirty="0" smtClean="0"/>
              <a:t>Secret societies like Freemasonry, fraternities and sororities, false religions such as Buddhism and Hinduism, religious idols and foreign gods; obelisks, yoga, horoscopes, karate, pagan symbols, dream catchers, Pharmacia (which include prescription drugs or homeopathic remedies to mask the illness instead of going to the spiritual root of the problem), acupuncture, psychology, occultist forms of massage, science fiction, occultist music, occultist books like Harry Potter, mind control courses ETC.</a:t>
            </a:r>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PLACE OF THE WORD</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“Guard to do every command which I command you today, that you might live, and shall increase, and go in, and shall possess the land of which </a:t>
            </a:r>
            <a:r>
              <a:rPr lang="he-IL" i="1" dirty="0" smtClean="0">
                <a:solidFill>
                  <a:srgbClr val="004821"/>
                </a:solidFill>
              </a:rPr>
              <a:t>יהוה</a:t>
            </a:r>
            <a:r>
              <a:rPr lang="en-ZA" i="1" dirty="0" smtClean="0">
                <a:solidFill>
                  <a:srgbClr val="004821"/>
                </a:solidFill>
              </a:rPr>
              <a:t> swore to your fathers. “And you shall remember that </a:t>
            </a:r>
            <a:r>
              <a:rPr lang="he-IL" i="1" dirty="0" smtClean="0">
                <a:solidFill>
                  <a:srgbClr val="004821"/>
                </a:solidFill>
              </a:rPr>
              <a:t>יהוה</a:t>
            </a:r>
            <a:r>
              <a:rPr lang="en-ZA" i="1" dirty="0" smtClean="0">
                <a:solidFill>
                  <a:srgbClr val="004821"/>
                </a:solidFill>
              </a:rPr>
              <a:t> your Elohim led you all the way these forty years in the wilderness, to humble you, prove you, to know what is in your heart, whether you guard His commands or not. </a:t>
            </a:r>
            <a:r>
              <a:rPr lang="en-US" b="1" i="1" dirty="0" smtClean="0">
                <a:solidFill>
                  <a:srgbClr val="004821"/>
                </a:solidFill>
              </a:rPr>
              <a:t>(Deuteronomy 8:1-2)</a:t>
            </a:r>
          </a:p>
          <a:p>
            <a:r>
              <a:rPr lang="en-ZA" dirty="0" smtClean="0"/>
              <a:t>The desert, or the wilderness means the </a:t>
            </a:r>
            <a:r>
              <a:rPr lang="en-ZA" i="1" dirty="0" smtClean="0"/>
              <a:t>“place of the Word”. </a:t>
            </a:r>
            <a:r>
              <a:rPr lang="en-ZA" dirty="0" smtClean="0"/>
              <a:t>It is a lonely and dry place, and few of us have not felt we’ve been there at one time or another. The test is to reveal what is in our hearts….and that revelation is made visible by whether or not we keep His commandments. Paul also referred to this test:</a:t>
            </a:r>
          </a:p>
          <a:p>
            <a:pPr algn="ctr"/>
            <a:r>
              <a:rPr lang="en-ZA" i="1" dirty="0" smtClean="0">
                <a:solidFill>
                  <a:srgbClr val="004821"/>
                </a:solidFill>
              </a:rPr>
              <a:t>Besides, I wrote for this purpose also, that I might know the proof of you, if you are obedient in all matters. </a:t>
            </a:r>
            <a:r>
              <a:rPr lang="en-ZA" b="1" i="1" dirty="0" smtClean="0">
                <a:solidFill>
                  <a:srgbClr val="004821"/>
                </a:solidFill>
              </a:rPr>
              <a:t>(2 Corinthians 2:9)</a:t>
            </a:r>
          </a:p>
          <a:p>
            <a:endParaRPr lang="en-ZA" dirty="0" smtClean="0"/>
          </a:p>
          <a:p>
            <a:endParaRPr lang="en-ZA" dirty="0" smtClean="0"/>
          </a:p>
          <a:p>
            <a:endParaRPr lang="en-ZA" dirty="0" smtClean="0"/>
          </a:p>
          <a:p>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LED BY THE SPIRIT</a:t>
            </a:r>
            <a:endParaRPr lang="en-ZA" dirty="0"/>
          </a:p>
        </p:txBody>
      </p:sp>
      <p:sp>
        <p:nvSpPr>
          <p:cNvPr id="3" name="Content Placeholder 2"/>
          <p:cNvSpPr>
            <a:spLocks noGrp="1"/>
          </p:cNvSpPr>
          <p:nvPr>
            <p:ph idx="1"/>
          </p:nvPr>
        </p:nvSpPr>
        <p:spPr/>
        <p:txBody>
          <a:bodyPr>
            <a:normAutofit/>
          </a:bodyPr>
          <a:lstStyle/>
          <a:p>
            <a:r>
              <a:rPr lang="en-ZA" dirty="0" smtClean="0"/>
              <a:t>We are led by the spirit the same as the Israelites we need to follow and adhere to the ways of God.</a:t>
            </a:r>
          </a:p>
          <a:p>
            <a:pPr algn="ctr"/>
            <a:r>
              <a:rPr lang="en-ZA" dirty="0" smtClean="0"/>
              <a:t>F</a:t>
            </a:r>
            <a:r>
              <a:rPr lang="en-ZA" i="1" dirty="0" smtClean="0">
                <a:solidFill>
                  <a:srgbClr val="004821"/>
                </a:solidFill>
              </a:rPr>
              <a:t>or as many as are led by the Spirit of Elohim, these are sons of Elohim. </a:t>
            </a:r>
            <a:r>
              <a:rPr lang="en-ZA" b="1" i="1" dirty="0" smtClean="0">
                <a:solidFill>
                  <a:srgbClr val="004821"/>
                </a:solidFill>
              </a:rPr>
              <a:t>(Romans 8:14)</a:t>
            </a:r>
          </a:p>
          <a:p>
            <a:pPr algn="ctr"/>
            <a:r>
              <a:rPr lang="en-ZA" i="1" dirty="0" smtClean="0">
                <a:solidFill>
                  <a:srgbClr val="004821"/>
                </a:solidFill>
              </a:rPr>
              <a:t>And this is the message which we have heard from Him and announce to you, that Elohim is light and in Him is no darkness at all. If we say that we have fellowship with Him, and walk in darkness, we lie and are not doing the truth. But if we walk in the light as He is in the light, we have fellowship with one another, and the blood of </a:t>
            </a:r>
            <a:r>
              <a:rPr lang="he-IL" i="1" dirty="0" smtClean="0">
                <a:solidFill>
                  <a:srgbClr val="004821"/>
                </a:solidFill>
              </a:rPr>
              <a:t>יהושע</a:t>
            </a:r>
            <a:r>
              <a:rPr lang="en-ZA" i="1" dirty="0" smtClean="0">
                <a:solidFill>
                  <a:srgbClr val="004821"/>
                </a:solidFill>
              </a:rPr>
              <a:t> Messiah His Son cleanses us from all sin</a:t>
            </a:r>
            <a:r>
              <a:rPr lang="en-ZA" b="1" i="1" dirty="0" smtClean="0">
                <a:solidFill>
                  <a:srgbClr val="004821"/>
                </a:solidFill>
              </a:rPr>
              <a:t>. </a:t>
            </a:r>
            <a:r>
              <a:rPr lang="en-US" b="1" i="1" dirty="0" smtClean="0">
                <a:solidFill>
                  <a:srgbClr val="004821"/>
                </a:solidFill>
              </a:rPr>
              <a:t>(1 John 1:5-7)</a:t>
            </a:r>
          </a:p>
          <a:p>
            <a:endParaRPr lang="en-US" dirty="0" smtClean="0"/>
          </a:p>
          <a:p>
            <a:endParaRPr lang="en-ZA" dirty="0" smtClean="0"/>
          </a:p>
          <a:p>
            <a:endParaRPr lang="en-ZA" dirty="0" smtClean="0"/>
          </a:p>
          <a:p>
            <a:endParaRPr lang="en-ZA" dirty="0" smtClean="0"/>
          </a:p>
          <a:p>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z="4800" dirty="0" smtClean="0"/>
              <a:t>יהוה</a:t>
            </a:r>
            <a:r>
              <a:rPr lang="en-ZA" dirty="0" smtClean="0"/>
              <a:t> IS DOING IT</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He humbled you, and let you suffer hunger, and fed you with manna which you did not know nor did your fathers know, to make you know that man does not live by bread alone, but by every Word that comes from the mouth of </a:t>
            </a:r>
            <a:r>
              <a:rPr lang="he-IL" i="1" dirty="0" smtClean="0">
                <a:solidFill>
                  <a:srgbClr val="004821"/>
                </a:solidFill>
              </a:rPr>
              <a:t>יהוה</a:t>
            </a:r>
            <a:r>
              <a:rPr lang="en-ZA" i="1" dirty="0" smtClean="0">
                <a:solidFill>
                  <a:srgbClr val="004821"/>
                </a:solidFill>
              </a:rPr>
              <a:t>. “Your garments did not wear out on you, nor did your foot swell these forty years. “Thus you shall know in your heart that as a man disciplines his son, so </a:t>
            </a:r>
            <a:r>
              <a:rPr lang="he-IL" i="1" dirty="0" smtClean="0">
                <a:solidFill>
                  <a:srgbClr val="004821"/>
                </a:solidFill>
              </a:rPr>
              <a:t>יהוה</a:t>
            </a:r>
            <a:r>
              <a:rPr lang="en-ZA" i="1" dirty="0" smtClean="0">
                <a:solidFill>
                  <a:srgbClr val="004821"/>
                </a:solidFill>
              </a:rPr>
              <a:t> your Elohim disciplines you, therefore you shall guard the commands of </a:t>
            </a:r>
            <a:r>
              <a:rPr lang="he-IL" i="1" dirty="0" smtClean="0">
                <a:solidFill>
                  <a:srgbClr val="004821"/>
                </a:solidFill>
              </a:rPr>
              <a:t>יהוה</a:t>
            </a:r>
            <a:r>
              <a:rPr lang="en-ZA" i="1" dirty="0" smtClean="0">
                <a:solidFill>
                  <a:srgbClr val="004821"/>
                </a:solidFill>
              </a:rPr>
              <a:t> your Elohim, to walk in His ways and to fear Him. “For </a:t>
            </a:r>
            <a:r>
              <a:rPr lang="he-IL" i="1" dirty="0" smtClean="0">
                <a:solidFill>
                  <a:srgbClr val="004821"/>
                </a:solidFill>
              </a:rPr>
              <a:t>יהוה</a:t>
            </a:r>
            <a:r>
              <a:rPr lang="en-ZA" i="1" dirty="0" smtClean="0">
                <a:solidFill>
                  <a:srgbClr val="004821"/>
                </a:solidFill>
              </a:rPr>
              <a:t> your Elohim is bringing you into a good land, a land of streams of water, of fountains and springs, that flow out of valleys and hills</a:t>
            </a:r>
            <a:r>
              <a:rPr lang="en-ZA" b="1" i="1" dirty="0" smtClean="0">
                <a:solidFill>
                  <a:srgbClr val="004821"/>
                </a:solidFill>
              </a:rPr>
              <a:t>, </a:t>
            </a:r>
            <a:r>
              <a:rPr lang="en-US" b="1" i="1" dirty="0" smtClean="0">
                <a:solidFill>
                  <a:srgbClr val="004821"/>
                </a:solidFill>
              </a:rPr>
              <a:t>(Deuteronomy 8:3-7)</a:t>
            </a:r>
          </a:p>
          <a:p>
            <a:pPr algn="ctr"/>
            <a:r>
              <a:rPr lang="en-ZA" i="1" dirty="0" smtClean="0">
                <a:solidFill>
                  <a:srgbClr val="004821"/>
                </a:solidFill>
              </a:rPr>
              <a:t>“But you shall remember </a:t>
            </a:r>
            <a:r>
              <a:rPr lang="he-IL" i="1" dirty="0" smtClean="0">
                <a:solidFill>
                  <a:srgbClr val="004821"/>
                </a:solidFill>
              </a:rPr>
              <a:t>יהוה</a:t>
            </a:r>
            <a:r>
              <a:rPr lang="en-ZA" i="1" dirty="0" smtClean="0">
                <a:solidFill>
                  <a:srgbClr val="004821"/>
                </a:solidFill>
              </a:rPr>
              <a:t> your Elohim, for it is He who gives you power to get wealth, in order to establish His covenant which He swore to your fathers, as it is today. </a:t>
            </a:r>
            <a:r>
              <a:rPr lang="en-US" b="1" i="1" dirty="0" smtClean="0">
                <a:solidFill>
                  <a:srgbClr val="004821"/>
                </a:solidFill>
              </a:rPr>
              <a:t>(Deuteronomy 8:18)</a:t>
            </a:r>
          </a:p>
          <a:p>
            <a:pPr algn="ctr"/>
            <a:r>
              <a:rPr lang="en-ZA" i="1" dirty="0" smtClean="0">
                <a:solidFill>
                  <a:srgbClr val="004821"/>
                </a:solidFill>
              </a:rPr>
              <a:t>And to Him who is able to do exceedingly above what we ask or think, according to the power that is working in us,</a:t>
            </a:r>
            <a:r>
              <a:rPr lang="en-ZA" b="1" i="1" dirty="0" smtClean="0">
                <a:solidFill>
                  <a:srgbClr val="004821"/>
                </a:solidFill>
              </a:rPr>
              <a:t> (Ephesians 3:20)</a:t>
            </a:r>
          </a:p>
          <a:p>
            <a:endParaRPr lang="en-ZA" dirty="0" smtClean="0"/>
          </a:p>
          <a:p>
            <a:endParaRPr lang="en-ZA" dirty="0" smtClean="0"/>
          </a:p>
          <a:p>
            <a:endParaRPr lang="en-ZA" dirty="0" smtClean="0"/>
          </a:p>
          <a:p>
            <a:endParaRPr lang="en-ZA" dirty="0" smtClean="0"/>
          </a:p>
          <a:p>
            <a:endParaRPr lang="en-ZA" dirty="0" smtClean="0"/>
          </a:p>
          <a:p>
            <a:endParaRPr lang="en-ZA" dirty="0" smtClean="0"/>
          </a:p>
          <a:p>
            <a:endParaRPr lang="en-ZA" dirty="0" smtClean="0"/>
          </a:p>
          <a:p>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LOVING DISCIPLINE OF ABBA</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“Thus you shall know in your heart that as a man disciplines his son, so </a:t>
            </a:r>
            <a:r>
              <a:rPr lang="he-IL" i="1" dirty="0" smtClean="0">
                <a:solidFill>
                  <a:srgbClr val="004821"/>
                </a:solidFill>
              </a:rPr>
              <a:t>יהוה</a:t>
            </a:r>
            <a:r>
              <a:rPr lang="en-US" i="1" dirty="0" smtClean="0">
                <a:solidFill>
                  <a:srgbClr val="004821"/>
                </a:solidFill>
              </a:rPr>
              <a:t> your Elohim disciplines you</a:t>
            </a:r>
            <a:r>
              <a:rPr lang="en-US" b="1" i="1" dirty="0" smtClean="0">
                <a:solidFill>
                  <a:srgbClr val="004821"/>
                </a:solidFill>
              </a:rPr>
              <a:t>, (Deuteronomy 8:5)</a:t>
            </a:r>
          </a:p>
          <a:p>
            <a:r>
              <a:rPr lang="en-ZA" dirty="0" smtClean="0"/>
              <a:t>God, as a loving Father, chastises, disciplines and trains His beloved children–even through hunger, hardship and suffering in the desert</a:t>
            </a:r>
          </a:p>
          <a:p>
            <a:pPr algn="ctr"/>
            <a:r>
              <a:rPr lang="en-ZA" i="1" dirty="0" smtClean="0">
                <a:solidFill>
                  <a:srgbClr val="004821"/>
                </a:solidFill>
              </a:rPr>
              <a:t>“And He humbled you, and let you suffer hunger, and fed you with manna which you did not know nor did your fathers know, to make you know that man does not live by bread alone, but by every Word that comes from the mouth of </a:t>
            </a:r>
            <a:r>
              <a:rPr lang="he-IL" i="1" dirty="0" smtClean="0">
                <a:solidFill>
                  <a:srgbClr val="004821"/>
                </a:solidFill>
              </a:rPr>
              <a:t>יהוה</a:t>
            </a:r>
            <a:r>
              <a:rPr lang="en-ZA" i="1" dirty="0" smtClean="0">
                <a:solidFill>
                  <a:srgbClr val="004821"/>
                </a:solidFill>
              </a:rPr>
              <a:t>. </a:t>
            </a:r>
            <a:r>
              <a:rPr lang="en-US" b="1" i="1" dirty="0" smtClean="0">
                <a:solidFill>
                  <a:srgbClr val="004821"/>
                </a:solidFill>
              </a:rPr>
              <a:t>(Deuteronomy 8:3)</a:t>
            </a:r>
          </a:p>
          <a:p>
            <a:r>
              <a:rPr lang="en-ZA" dirty="0" smtClean="0"/>
              <a:t>The Hebrew word for desert or wilderness is </a:t>
            </a:r>
            <a:r>
              <a:rPr lang="en-ZA" dirty="0" err="1" smtClean="0"/>
              <a:t>midbar</a:t>
            </a:r>
            <a:r>
              <a:rPr lang="en-ZA" dirty="0" smtClean="0"/>
              <a:t>, which has the same root letters as the word </a:t>
            </a:r>
            <a:r>
              <a:rPr lang="en-ZA" dirty="0" err="1" smtClean="0"/>
              <a:t>m’daber</a:t>
            </a:r>
            <a:r>
              <a:rPr lang="en-ZA" dirty="0" smtClean="0"/>
              <a:t> – to speak. It is God's word that sustains us, and He often speaks to our hearts during our desert/wilderness times of spiritual dryness. The rabbis call this 'chastisements of love.'  We see that same sentiment in the Book of Hebrews, as well: </a:t>
            </a:r>
            <a:r>
              <a:rPr lang="en-ZA" i="1" dirty="0" smtClean="0">
                <a:solidFill>
                  <a:srgbClr val="004821"/>
                </a:solidFill>
              </a:rPr>
              <a:t>for whom </a:t>
            </a:r>
            <a:r>
              <a:rPr lang="he-IL" i="1" dirty="0" smtClean="0">
                <a:solidFill>
                  <a:srgbClr val="004821"/>
                </a:solidFill>
              </a:rPr>
              <a:t>יהוה</a:t>
            </a:r>
            <a:r>
              <a:rPr lang="en-ZA" i="1" dirty="0" smtClean="0">
                <a:solidFill>
                  <a:srgbClr val="004821"/>
                </a:solidFill>
              </a:rPr>
              <a:t> </a:t>
            </a:r>
            <a:r>
              <a:rPr lang="en-ZA" b="1" i="1" dirty="0" smtClean="0">
                <a:solidFill>
                  <a:srgbClr val="004821"/>
                </a:solidFill>
              </a:rPr>
              <a:t>loves, He disciplines, and flogs every son whom He receives.” </a:t>
            </a:r>
            <a:r>
              <a:rPr lang="en-US" b="1" i="1" dirty="0" smtClean="0">
                <a:solidFill>
                  <a:srgbClr val="004821"/>
                </a:solidFill>
              </a:rPr>
              <a:t>(Hebrews 12:6)</a:t>
            </a:r>
          </a:p>
          <a:p>
            <a:endParaRPr lang="en-US" dirty="0" smtClean="0"/>
          </a:p>
          <a:p>
            <a:endParaRPr lang="en-ZA" dirty="0" smtClean="0"/>
          </a:p>
          <a:p>
            <a:endParaRPr lang="en-ZA"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ABBA’S DISCIPLINE</a:t>
            </a:r>
            <a:endParaRPr lang="en-ZA" dirty="0"/>
          </a:p>
        </p:txBody>
      </p:sp>
      <p:sp>
        <p:nvSpPr>
          <p:cNvPr id="3" name="Content Placeholder 2"/>
          <p:cNvSpPr>
            <a:spLocks noGrp="1"/>
          </p:cNvSpPr>
          <p:nvPr>
            <p:ph idx="1"/>
          </p:nvPr>
        </p:nvSpPr>
        <p:spPr/>
        <p:txBody>
          <a:bodyPr>
            <a:noAutofit/>
          </a:bodyPr>
          <a:lstStyle/>
          <a:p>
            <a:pPr>
              <a:lnSpc>
                <a:spcPts val="2400"/>
              </a:lnSpc>
            </a:pPr>
            <a:r>
              <a:rPr lang="en-ZA" b="0" dirty="0" smtClean="0"/>
              <a:t>ABBA's discipline, however, is not only fatherly; it is also motherly.  The Book of Proverbs links </a:t>
            </a:r>
            <a:r>
              <a:rPr lang="en-ZA" b="0" i="1" dirty="0" smtClean="0"/>
              <a:t>"</a:t>
            </a:r>
            <a:r>
              <a:rPr lang="en-ZA" b="0" i="1" dirty="0" err="1" smtClean="0"/>
              <a:t>Shaddai</a:t>
            </a:r>
            <a:r>
              <a:rPr lang="en-ZA" b="0" i="1" dirty="0" smtClean="0"/>
              <a:t>," </a:t>
            </a:r>
            <a:r>
              <a:rPr lang="en-ZA" b="0" dirty="0" smtClean="0"/>
              <a:t>one of the names of God, with God’s discipline.</a:t>
            </a:r>
          </a:p>
          <a:p>
            <a:pPr algn="ctr"/>
            <a:r>
              <a:rPr lang="en-ZA" i="1" dirty="0" smtClean="0">
                <a:solidFill>
                  <a:srgbClr val="004821"/>
                </a:solidFill>
              </a:rPr>
              <a:t>My son, do not despise the discipline of </a:t>
            </a:r>
            <a:r>
              <a:rPr lang="he-IL" i="1" dirty="0" smtClean="0">
                <a:solidFill>
                  <a:srgbClr val="004821"/>
                </a:solidFill>
              </a:rPr>
              <a:t>יהוה</a:t>
            </a:r>
            <a:r>
              <a:rPr lang="en-ZA" i="1" dirty="0" smtClean="0">
                <a:solidFill>
                  <a:srgbClr val="004821"/>
                </a:solidFill>
              </a:rPr>
              <a:t>, And do not loathe His reproof; For whom </a:t>
            </a:r>
            <a:r>
              <a:rPr lang="he-IL" i="1" dirty="0" smtClean="0">
                <a:solidFill>
                  <a:srgbClr val="004821"/>
                </a:solidFill>
              </a:rPr>
              <a:t>יהוה</a:t>
            </a:r>
            <a:r>
              <a:rPr lang="en-ZA" i="1" dirty="0" smtClean="0">
                <a:solidFill>
                  <a:srgbClr val="004821"/>
                </a:solidFill>
              </a:rPr>
              <a:t> loves He reproves, As a father the son whom he delights in. </a:t>
            </a:r>
            <a:r>
              <a:rPr lang="en-US" b="1" i="1" dirty="0" smtClean="0">
                <a:solidFill>
                  <a:srgbClr val="004821"/>
                </a:solidFill>
              </a:rPr>
              <a:t>(Proverbs 3:11-12)</a:t>
            </a:r>
          </a:p>
          <a:p>
            <a:pPr>
              <a:lnSpc>
                <a:spcPts val="2400"/>
              </a:lnSpc>
            </a:pPr>
            <a:r>
              <a:rPr lang="en-ZA" b="0" dirty="0" smtClean="0"/>
              <a:t>Although Shaddai is related to the word for destroyer and Self-Sufficient One, it comes from a Hebrew root word meaning a woman’s breast (as in a source of food for babies). This specific name, </a:t>
            </a:r>
            <a:r>
              <a:rPr lang="en-ZA" b="0" dirty="0" err="1" smtClean="0"/>
              <a:t>Shaddai</a:t>
            </a:r>
            <a:r>
              <a:rPr lang="en-ZA" b="0" dirty="0" smtClean="0"/>
              <a:t>, represents the maternal, gentle, nourishing characteristics of God.</a:t>
            </a:r>
          </a:p>
          <a:p>
            <a:pPr>
              <a:lnSpc>
                <a:spcPts val="2400"/>
              </a:lnSpc>
            </a:pPr>
            <a:r>
              <a:rPr lang="en-ZA" b="0" dirty="0" smtClean="0"/>
              <a:t>This tells us that His discipline is not only strict and just, but also merciful and tender.  We can, therefore, </a:t>
            </a:r>
            <a:r>
              <a:rPr lang="en-ZA" b="0" i="1" dirty="0" smtClean="0"/>
              <a:t>‘count it all joy’</a:t>
            </a:r>
            <a:r>
              <a:rPr lang="en-ZA" b="0" dirty="0" smtClean="0"/>
              <a:t> even when going through times of discipline and suffering because we know that God's love for us is entirely balanced. </a:t>
            </a:r>
            <a:r>
              <a:rPr lang="en-US" b="0" dirty="0" smtClean="0"/>
              <a:t>We can rest assured that His discipline will bring us to maturity, and we will be ready to possess the Land when we come out the other side.</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LAND</a:t>
            </a:r>
            <a:endParaRPr lang="en-ZA" dirty="0"/>
          </a:p>
        </p:txBody>
      </p:sp>
      <p:sp>
        <p:nvSpPr>
          <p:cNvPr id="3" name="Content Placeholder 2"/>
          <p:cNvSpPr>
            <a:spLocks noGrp="1"/>
          </p:cNvSpPr>
          <p:nvPr>
            <p:ph idx="1"/>
          </p:nvPr>
        </p:nvSpPr>
        <p:spPr/>
        <p:txBody>
          <a:bodyPr>
            <a:normAutofit fontScale="92500"/>
          </a:bodyPr>
          <a:lstStyle/>
          <a:p>
            <a:pPr algn="ctr">
              <a:lnSpc>
                <a:spcPts val="2300"/>
              </a:lnSpc>
            </a:pPr>
            <a:r>
              <a:rPr lang="en-ZA" sz="2400" i="1" dirty="0" smtClean="0">
                <a:solidFill>
                  <a:srgbClr val="004821"/>
                </a:solidFill>
              </a:rPr>
              <a:t>“For </a:t>
            </a:r>
            <a:r>
              <a:rPr lang="he-IL" sz="2400" i="1" dirty="0" smtClean="0">
                <a:solidFill>
                  <a:srgbClr val="004821"/>
                </a:solidFill>
              </a:rPr>
              <a:t>יהוה</a:t>
            </a:r>
            <a:r>
              <a:rPr lang="en-ZA" sz="2400" i="1" dirty="0" smtClean="0">
                <a:solidFill>
                  <a:srgbClr val="004821"/>
                </a:solidFill>
              </a:rPr>
              <a:t> your Elohim is bringing you into a good land, a land of streams of water, of fountains and springs, that flow out of valleys and hills, a land of wheat and barley, of vines and fig trees and pomegranates, a land of olive oil and honey, a land in which you eat bread without scarcity, in which you do not lack at all, a land whose stones are iron and out of whose hills you dig copper. “And you shall eat and be satisfied, and shall bless </a:t>
            </a:r>
            <a:r>
              <a:rPr lang="he-IL" sz="2400" i="1" dirty="0" smtClean="0">
                <a:solidFill>
                  <a:srgbClr val="004821"/>
                </a:solidFill>
              </a:rPr>
              <a:t>יהוה</a:t>
            </a:r>
            <a:r>
              <a:rPr lang="en-ZA" sz="2400" i="1" dirty="0" smtClean="0">
                <a:solidFill>
                  <a:srgbClr val="004821"/>
                </a:solidFill>
              </a:rPr>
              <a:t> your Elohim for the good land which He has given you</a:t>
            </a:r>
            <a:r>
              <a:rPr lang="en-ZA" sz="2400" b="1" i="1" dirty="0" smtClean="0">
                <a:solidFill>
                  <a:srgbClr val="004821"/>
                </a:solidFill>
              </a:rPr>
              <a:t>. </a:t>
            </a:r>
            <a:r>
              <a:rPr lang="en-US" sz="2400" b="1" i="1" dirty="0" smtClean="0">
                <a:solidFill>
                  <a:srgbClr val="004821"/>
                </a:solidFill>
              </a:rPr>
              <a:t>(Deuteronomy 8:7-10)</a:t>
            </a:r>
          </a:p>
          <a:p>
            <a:pPr>
              <a:lnSpc>
                <a:spcPts val="2300"/>
              </a:lnSpc>
            </a:pPr>
            <a:r>
              <a:rPr lang="en-ZA" sz="2400" dirty="0" smtClean="0"/>
              <a:t>The land of Israel is very beautiful. It is the size of New Jersey, yet it is an ever-changing landscape of mountains, hills, valleys, streams, lakes, and plains. You’ll find everything there from the ski slopes of Mt. </a:t>
            </a:r>
            <a:r>
              <a:rPr lang="en-ZA" sz="2400" dirty="0" err="1" smtClean="0"/>
              <a:t>Hermon</a:t>
            </a:r>
            <a:r>
              <a:rPr lang="en-ZA" sz="2400" dirty="0" smtClean="0"/>
              <a:t> to the desert of the Negev. The seven fruits for which Israel is praised are all of exceptional nutritional value. Even the secular community labels many of these fruits as </a:t>
            </a:r>
            <a:r>
              <a:rPr lang="en-ZA" sz="2400" i="1" dirty="0" smtClean="0"/>
              <a:t>“super-foods”. </a:t>
            </a:r>
            <a:r>
              <a:rPr lang="en-ZA" sz="2400" dirty="0" smtClean="0"/>
              <a:t>Example: Wheat: the juice of wheat grass is 70% chlorophyll. Chlorophyll is the first product of light and contains more light energy than any other element! The health benefits of it are amazing!</a:t>
            </a:r>
            <a:endParaRPr lang="en-US" sz="2400" i="1" dirty="0" smtClean="0">
              <a:solidFill>
                <a:srgbClr val="004821"/>
              </a:solidFill>
            </a:endParaRPr>
          </a:p>
          <a:p>
            <a:endParaRPr lang="en-US" i="1"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SOURCE OF CREATION</a:t>
            </a:r>
            <a:endParaRPr lang="en-ZA" dirty="0"/>
          </a:p>
        </p:txBody>
      </p:sp>
      <p:sp>
        <p:nvSpPr>
          <p:cNvPr id="3" name="Content Placeholder 2"/>
          <p:cNvSpPr>
            <a:spLocks noGrp="1"/>
          </p:cNvSpPr>
          <p:nvPr>
            <p:ph idx="1"/>
          </p:nvPr>
        </p:nvSpPr>
        <p:spPr/>
        <p:txBody>
          <a:bodyPr>
            <a:normAutofit/>
          </a:bodyPr>
          <a:lstStyle/>
          <a:p>
            <a:r>
              <a:rPr lang="en-ZA" dirty="0" smtClean="0"/>
              <a:t>Almost every other conceivable variety of fruits and vegetables grows somewhere in Israel. This amazing fact is explained in a </a:t>
            </a:r>
            <a:r>
              <a:rPr lang="en-ZA" dirty="0" err="1" smtClean="0"/>
              <a:t>Midrash</a:t>
            </a:r>
            <a:r>
              <a:rPr lang="en-ZA" dirty="0" smtClean="0"/>
              <a:t> which teaches that subterranean channels emanate from the centre of Jerusalem, the place where the Holy of Holies stood. </a:t>
            </a:r>
          </a:p>
          <a:p>
            <a:r>
              <a:rPr lang="en-ZA" i="1" dirty="0" smtClean="0">
                <a:solidFill>
                  <a:schemeClr val="accent1">
                    <a:lumMod val="50000"/>
                  </a:schemeClr>
                </a:solidFill>
              </a:rPr>
              <a:t>Perhaps this is the centre of the Garden of Eden, where the Tree of Life also stood. From this source, the source of all creation, these channels fan out to the whole world. This </a:t>
            </a:r>
            <a:r>
              <a:rPr lang="en-ZA" i="1" dirty="0" err="1" smtClean="0">
                <a:solidFill>
                  <a:schemeClr val="accent1">
                    <a:lumMod val="50000"/>
                  </a:schemeClr>
                </a:solidFill>
              </a:rPr>
              <a:t>Midrash</a:t>
            </a:r>
            <a:r>
              <a:rPr lang="en-ZA" i="1" dirty="0" smtClean="0">
                <a:solidFill>
                  <a:schemeClr val="accent1">
                    <a:lumMod val="50000"/>
                  </a:schemeClr>
                </a:solidFill>
              </a:rPr>
              <a:t> gains credibility as we read from Revelation:</a:t>
            </a:r>
          </a:p>
          <a:p>
            <a:pPr algn="ctr"/>
            <a:r>
              <a:rPr lang="en-ZA" i="1" dirty="0" smtClean="0">
                <a:solidFill>
                  <a:srgbClr val="004821"/>
                </a:solidFill>
              </a:rPr>
              <a:t>And he showed me a river of water of life, clear as crystal, coming from the throne of Elohim and of the Lamb. In the middle of its street, and on either side of the river, was the tree of life, which bore twelve fruits, each tree yielding its fruit every month. And the leaves of the tree were for the healing of the nations. </a:t>
            </a:r>
          </a:p>
          <a:p>
            <a:pPr algn="ctr"/>
            <a:r>
              <a:rPr lang="en-ZA" b="1" i="1" dirty="0" smtClean="0">
                <a:solidFill>
                  <a:srgbClr val="004821"/>
                </a:solidFill>
              </a:rPr>
              <a:t>(Revelation 22:1-2)</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PROMISED LAND</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Nowhere in the Torah is there greater praise of the Land of Israel than throughout </a:t>
            </a:r>
            <a:r>
              <a:rPr lang="en-ZA" dirty="0" err="1" smtClean="0"/>
              <a:t>parsha</a:t>
            </a:r>
            <a:r>
              <a:rPr lang="en-ZA" dirty="0" smtClean="0"/>
              <a:t> </a:t>
            </a:r>
            <a:r>
              <a:rPr lang="en-ZA" dirty="0" err="1" smtClean="0"/>
              <a:t>Ekev</a:t>
            </a:r>
            <a:r>
              <a:rPr lang="en-ZA" dirty="0" smtClean="0"/>
              <a:t>, but it comes at a price; maturity.</a:t>
            </a:r>
          </a:p>
          <a:p>
            <a:pPr>
              <a:lnSpc>
                <a:spcPts val="2300"/>
              </a:lnSpc>
            </a:pPr>
            <a:r>
              <a:rPr lang="en-ZA" b="1" dirty="0" smtClean="0"/>
              <a:t>THE DESERT: </a:t>
            </a:r>
            <a:r>
              <a:rPr lang="en-ZA" dirty="0" smtClean="0"/>
              <a:t>Manna from heaven, the clothes that did not fray or wear out throughout the 40 years, sandals that also never wore out and feet which never grew swollen or raw, not even a blister. </a:t>
            </a:r>
          </a:p>
          <a:p>
            <a:pPr>
              <a:lnSpc>
                <a:spcPts val="2300"/>
              </a:lnSpc>
            </a:pPr>
            <a:r>
              <a:rPr lang="en-ZA" dirty="0" smtClean="0"/>
              <a:t>Promised land: All the above would end, forever. Rabbi Richman asks, “</a:t>
            </a:r>
            <a:r>
              <a:rPr lang="en-ZA" dirty="0" smtClean="0">
                <a:solidFill>
                  <a:srgbClr val="C00000"/>
                </a:solidFill>
              </a:rPr>
              <a:t>Is this really a step up, or is it a step down? It almost appears as if God plans to distance Himself, (God forbid), from the very children He brought forth out of Egypt. In truth it is a great step up, or what we might call today, a step up to the plate. For now, having weathered forty years in the desert wasteland, Israel has finally reached the age of responsibility. What greater gift could God possibly bestow upon His people, but to enable them to be in charge of their own destiny, to make their own way in the world, to fend for themselves? If they keep the commands and right-rulings of Elohim, He will be there to provide for the, albeit in a different way, He will be there to defend and protect them, and to love them, if they will love and honour Him.  </a:t>
            </a:r>
            <a:endParaRPr lang="en-ZA" dirty="0">
              <a:solidFill>
                <a:srgbClr val="C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THANKFULNESS TO </a:t>
            </a:r>
            <a:r>
              <a:rPr lang="he-IL" dirty="0" smtClean="0"/>
              <a:t>יהוה</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you shall eat and be satisfied, and shall bless </a:t>
            </a:r>
            <a:r>
              <a:rPr lang="he-IL" i="1" dirty="0" smtClean="0">
                <a:solidFill>
                  <a:srgbClr val="004821"/>
                </a:solidFill>
              </a:rPr>
              <a:t>יהוה</a:t>
            </a:r>
            <a:r>
              <a:rPr lang="en-ZA" i="1" dirty="0" smtClean="0">
                <a:solidFill>
                  <a:srgbClr val="004821"/>
                </a:solidFill>
              </a:rPr>
              <a:t> your Elohim for the good land which He has given you. </a:t>
            </a:r>
            <a:r>
              <a:rPr lang="en-US" b="1" i="1" dirty="0" smtClean="0">
                <a:solidFill>
                  <a:srgbClr val="004821"/>
                </a:solidFill>
              </a:rPr>
              <a:t>(Deuteronomy 8:10)</a:t>
            </a:r>
          </a:p>
          <a:p>
            <a:r>
              <a:rPr lang="en-US" dirty="0" smtClean="0"/>
              <a:t>In the New Testament both </a:t>
            </a:r>
            <a:r>
              <a:rPr lang="he-IL" dirty="0" smtClean="0"/>
              <a:t>יהושע</a:t>
            </a:r>
            <a:r>
              <a:rPr lang="en-US" dirty="0" smtClean="0"/>
              <a:t> and Paul gave thanks before a meal. This is  in fulfillment with the offerings listed in Leviticus chapter 1-7. The animal sacrifices represented people and the offerings of the heart, New Testament teaching.</a:t>
            </a:r>
            <a:endParaRPr lang="en-ZA" dirty="0" smtClean="0"/>
          </a:p>
          <a:p>
            <a:r>
              <a:rPr lang="en-US" dirty="0" smtClean="0"/>
              <a:t>When we sit down to have a meal </a:t>
            </a:r>
            <a:r>
              <a:rPr lang="he-IL" dirty="0" smtClean="0"/>
              <a:t>יהוה</a:t>
            </a:r>
            <a:r>
              <a:rPr lang="en-US" dirty="0" smtClean="0"/>
              <a:t> commands us to remember to thank Him AFTER the meal as well. It is about idol worship. The Word says if we are not thankful after the meal, we will tend to forget </a:t>
            </a:r>
            <a:r>
              <a:rPr lang="he-IL" dirty="0" smtClean="0"/>
              <a:t>יהוה </a:t>
            </a:r>
            <a:r>
              <a:rPr lang="en-US" dirty="0" smtClean="0"/>
              <a:t>and get caught up in the riches of the land. Our hearts will become proud and we will be led astray, being enticed by other gods to bow down to them. We will start saying to ourselves, "</a:t>
            </a:r>
            <a:r>
              <a:rPr lang="en-US" i="1" dirty="0" smtClean="0">
                <a:solidFill>
                  <a:srgbClr val="C00000"/>
                </a:solidFill>
              </a:rPr>
              <a:t>My power and the strength of my hands have produced this wealth for me," </a:t>
            </a:r>
            <a:r>
              <a:rPr lang="en-US" dirty="0" smtClean="0"/>
              <a:t>Scripture says, </a:t>
            </a:r>
            <a:r>
              <a:rPr lang="en-ZA" dirty="0" smtClean="0"/>
              <a:t>“</a:t>
            </a:r>
            <a:r>
              <a:rPr lang="en-ZA" i="1" dirty="0" smtClean="0">
                <a:solidFill>
                  <a:srgbClr val="004821"/>
                </a:solidFill>
              </a:rPr>
              <a:t>But you shall remember </a:t>
            </a:r>
            <a:r>
              <a:rPr lang="he-IL" i="1" dirty="0" smtClean="0">
                <a:solidFill>
                  <a:srgbClr val="004821"/>
                </a:solidFill>
              </a:rPr>
              <a:t>יהוה</a:t>
            </a:r>
            <a:r>
              <a:rPr lang="en-ZA" i="1" dirty="0" smtClean="0">
                <a:solidFill>
                  <a:srgbClr val="004821"/>
                </a:solidFill>
              </a:rPr>
              <a:t> your Elohim, for it is He who gives you power to get wealth, in order to establish His covenant which He swore to your fathers, as it is today. </a:t>
            </a:r>
            <a:r>
              <a:rPr lang="en-US" b="1" i="1" dirty="0" smtClean="0">
                <a:solidFill>
                  <a:srgbClr val="004821"/>
                </a:solidFill>
              </a:rPr>
              <a:t>(Deuteronomy 8:18)</a:t>
            </a:r>
          </a:p>
          <a:p>
            <a:endParaRPr lang="en-US" dirty="0" smtClean="0"/>
          </a:p>
          <a:p>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FIRST ARK</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“At that time </a:t>
            </a:r>
            <a:r>
              <a:rPr lang="he-IL" i="1" dirty="0" smtClean="0">
                <a:solidFill>
                  <a:srgbClr val="004821"/>
                </a:solidFill>
              </a:rPr>
              <a:t>יהוה</a:t>
            </a:r>
            <a:r>
              <a:rPr lang="en-ZA" i="1" dirty="0" smtClean="0">
                <a:solidFill>
                  <a:srgbClr val="004821"/>
                </a:solidFill>
              </a:rPr>
              <a:t> said to me, ‘Hew for yourself two tablets of stone like the first, and come up to Me on the mountain. And you shall make yourself an ark of wood, ...“So I made an ark of acacia wood, hewed two tablets of stone like the first, and went up the mountain, with the two tablets in my hand. “And He wrote on the tablets according to the first writing, the Ten Words, which </a:t>
            </a:r>
            <a:r>
              <a:rPr lang="he-IL" i="1" dirty="0" smtClean="0">
                <a:solidFill>
                  <a:srgbClr val="004821"/>
                </a:solidFill>
              </a:rPr>
              <a:t>יהוה</a:t>
            </a:r>
            <a:r>
              <a:rPr lang="en-ZA" i="1" dirty="0" smtClean="0">
                <a:solidFill>
                  <a:srgbClr val="004821"/>
                </a:solidFill>
              </a:rPr>
              <a:t> had spoken to you in the mountain from the midst of the fire in the day of the assembly. Then </a:t>
            </a:r>
            <a:r>
              <a:rPr lang="he-IL" i="1" dirty="0" smtClean="0">
                <a:solidFill>
                  <a:srgbClr val="004821"/>
                </a:solidFill>
              </a:rPr>
              <a:t>יהוה</a:t>
            </a:r>
            <a:r>
              <a:rPr lang="en-ZA" i="1" dirty="0" smtClean="0">
                <a:solidFill>
                  <a:srgbClr val="004821"/>
                </a:solidFill>
              </a:rPr>
              <a:t> gave them to me, and I turned and came down from the mountain, and put the tablets in the ark which I had made. And they are there, as </a:t>
            </a:r>
            <a:r>
              <a:rPr lang="he-IL" i="1" dirty="0" smtClean="0">
                <a:solidFill>
                  <a:srgbClr val="004821"/>
                </a:solidFill>
              </a:rPr>
              <a:t>יהוה</a:t>
            </a:r>
            <a:r>
              <a:rPr lang="en-US" i="1" dirty="0" smtClean="0">
                <a:solidFill>
                  <a:srgbClr val="004821"/>
                </a:solidFill>
              </a:rPr>
              <a:t> commanded me.” </a:t>
            </a:r>
            <a:r>
              <a:rPr lang="en-US" b="1" i="1" dirty="0" smtClean="0">
                <a:solidFill>
                  <a:srgbClr val="004821"/>
                </a:solidFill>
              </a:rPr>
              <a:t>(Deuteronomy 10:1-5)</a:t>
            </a:r>
          </a:p>
          <a:p>
            <a:pPr>
              <a:lnSpc>
                <a:spcPts val="2200"/>
              </a:lnSpc>
            </a:pPr>
            <a:r>
              <a:rPr lang="en-US" dirty="0" smtClean="0"/>
              <a:t>One view is that after the permanent Ark was made, the broken Tablets were left in this wooden Ark, and it was the one that accompanied the nation into battle (</a:t>
            </a:r>
            <a:r>
              <a:rPr lang="en-US" dirty="0" err="1" smtClean="0"/>
              <a:t>Yerushalmi</a:t>
            </a:r>
            <a:r>
              <a:rPr lang="en-US" dirty="0" smtClean="0"/>
              <a:t> </a:t>
            </a:r>
            <a:r>
              <a:rPr lang="en-US" dirty="0" err="1" smtClean="0"/>
              <a:t>Shekalim</a:t>
            </a:r>
            <a:r>
              <a:rPr lang="en-US" dirty="0" smtClean="0"/>
              <a:t> 6:1). The majority opinion there is that two Arks were never in simultaneous use. Until the Tabernacle was built, both the whole and the broken Tablets were kept in the wooden Ark; after the Tabernacle was ready, both sets of Tablets were transferred to the permanent Ark, and the wooden Ark was hidden.  Chumash, pg. 989.</a:t>
            </a:r>
            <a:endParaRPr lang="en-ZA" dirty="0" smtClean="0"/>
          </a:p>
          <a:p>
            <a:pPr>
              <a:lnSpc>
                <a:spcPts val="2200"/>
              </a:lnSpc>
            </a:pPr>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EXAGERRATED-SELF CONFIDENCE</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“Be on guard, lest you forget </a:t>
            </a:r>
            <a:r>
              <a:rPr lang="he-IL" i="1" dirty="0" smtClean="0">
                <a:solidFill>
                  <a:srgbClr val="004821"/>
                </a:solidFill>
              </a:rPr>
              <a:t>יהוה</a:t>
            </a:r>
            <a:r>
              <a:rPr lang="en-ZA" i="1" dirty="0" smtClean="0">
                <a:solidFill>
                  <a:srgbClr val="004821"/>
                </a:solidFill>
              </a:rPr>
              <a:t> your Elohim by not guarding His commands, and His right-rulings, and His laws which I command you today, lest you eat and shall be satisfied, and build lovely houses and shall dwell in them, and your herds and your flocks increase, and your silver and your gold are increased, and all that you have is increased, that your heart then becomes lifted up, and you forget </a:t>
            </a:r>
            <a:r>
              <a:rPr lang="he-IL" i="1" dirty="0" smtClean="0">
                <a:solidFill>
                  <a:srgbClr val="004821"/>
                </a:solidFill>
              </a:rPr>
              <a:t>יהוה</a:t>
            </a:r>
            <a:r>
              <a:rPr lang="en-ZA" i="1" dirty="0" smtClean="0">
                <a:solidFill>
                  <a:srgbClr val="004821"/>
                </a:solidFill>
              </a:rPr>
              <a:t> your Elohim who brought you out of the land of </a:t>
            </a:r>
            <a:r>
              <a:rPr lang="en-ZA" i="1" dirty="0" err="1" smtClean="0">
                <a:solidFill>
                  <a:srgbClr val="004821"/>
                </a:solidFill>
              </a:rPr>
              <a:t>Mitsrayim</a:t>
            </a:r>
            <a:r>
              <a:rPr lang="en-ZA" i="1" dirty="0" smtClean="0">
                <a:solidFill>
                  <a:srgbClr val="004821"/>
                </a:solidFill>
              </a:rPr>
              <a:t>, from the house of bondage, ... then shall say in your heart, ‘My power and the strength of my hand have made for me this wealth!’ </a:t>
            </a:r>
            <a:r>
              <a:rPr lang="en-US" b="1" i="1" dirty="0" smtClean="0">
                <a:solidFill>
                  <a:srgbClr val="004821"/>
                </a:solidFill>
              </a:rPr>
              <a:t>(Deuteronomy 8:11-17)</a:t>
            </a:r>
          </a:p>
          <a:p>
            <a:r>
              <a:rPr lang="en-ZA" dirty="0" smtClean="0"/>
              <a:t>Exaggerated self-confidence leads to pride and a failure to recognize that everything man has comes from the Almighty. The prescription for this problem is to “remember” the difficult times and to give glory to the Elohim for your prosperity:</a:t>
            </a:r>
          </a:p>
          <a:p>
            <a:pPr algn="ctr"/>
            <a:r>
              <a:rPr lang="en-ZA" i="1" dirty="0" smtClean="0">
                <a:solidFill>
                  <a:srgbClr val="004821"/>
                </a:solidFill>
              </a:rPr>
              <a:t>“But you shall remember </a:t>
            </a:r>
            <a:r>
              <a:rPr lang="he-IL" i="1" dirty="0" smtClean="0">
                <a:solidFill>
                  <a:srgbClr val="004821"/>
                </a:solidFill>
              </a:rPr>
              <a:t>יהוה</a:t>
            </a:r>
            <a:r>
              <a:rPr lang="en-ZA" i="1" dirty="0" smtClean="0">
                <a:solidFill>
                  <a:srgbClr val="004821"/>
                </a:solidFill>
              </a:rPr>
              <a:t> your Elohim, for it is He who gives you power to get wealth, in order to establish His covenant which He swore to your fathers, as it is today</a:t>
            </a:r>
            <a:r>
              <a:rPr lang="en-ZA" b="1" i="1" dirty="0" smtClean="0">
                <a:solidFill>
                  <a:srgbClr val="004821"/>
                </a:solidFill>
              </a:rPr>
              <a:t>. </a:t>
            </a:r>
            <a:r>
              <a:rPr lang="en-US" b="1" i="1" dirty="0" smtClean="0">
                <a:solidFill>
                  <a:srgbClr val="004821"/>
                </a:solidFill>
              </a:rPr>
              <a:t>(Deuteronomy 8:18)</a:t>
            </a:r>
          </a:p>
          <a:p>
            <a:endParaRPr lang="en-US" dirty="0" smtClean="0"/>
          </a:p>
          <a:p>
            <a:endParaRPr lang="en-US" dirty="0" smtClean="0"/>
          </a:p>
          <a:p>
            <a:endParaRPr lang="en-US"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US" dirty="0" smtClean="0"/>
              <a:t>EIKEV “On the heel of”</a:t>
            </a:r>
            <a:endParaRPr lang="en-ZA" dirty="0"/>
          </a:p>
        </p:txBody>
      </p:sp>
      <p:sp>
        <p:nvSpPr>
          <p:cNvPr id="5" name="Subtitle 4"/>
          <p:cNvSpPr>
            <a:spLocks noGrp="1"/>
          </p:cNvSpPr>
          <p:nvPr>
            <p:ph type="subTitle" idx="1"/>
          </p:nvPr>
        </p:nvSpPr>
        <p:spPr>
          <a:xfrm>
            <a:off x="323528" y="5445224"/>
            <a:ext cx="8496944" cy="1412776"/>
          </a:xfrm>
        </p:spPr>
        <p:txBody>
          <a:bodyPr>
            <a:noAutofit/>
          </a:bodyPr>
          <a:lstStyle/>
          <a:p>
            <a:pPr>
              <a:lnSpc>
                <a:spcPts val="2300"/>
              </a:lnSpc>
            </a:pPr>
            <a:r>
              <a:rPr lang="en-ZA" sz="2800" b="1" dirty="0" smtClean="0"/>
              <a:t>TORAH: </a:t>
            </a:r>
            <a:r>
              <a:rPr lang="en-ZA" sz="2800" b="0" dirty="0" smtClean="0"/>
              <a:t>Deuteronomy  7:12-11:25</a:t>
            </a:r>
          </a:p>
          <a:p>
            <a:pPr>
              <a:lnSpc>
                <a:spcPts val="2300"/>
              </a:lnSpc>
            </a:pPr>
            <a:r>
              <a:rPr lang="en-ZA" sz="2800" b="1" dirty="0" smtClean="0"/>
              <a:t>HAFTORAH: </a:t>
            </a:r>
            <a:r>
              <a:rPr lang="en-ZA" sz="2800" b="0" dirty="0" smtClean="0"/>
              <a:t>Isaiah 49:14-51:3</a:t>
            </a:r>
          </a:p>
          <a:p>
            <a:pPr>
              <a:lnSpc>
                <a:spcPts val="2300"/>
              </a:lnSpc>
            </a:pPr>
            <a:r>
              <a:rPr lang="en-ZA" sz="2800" b="1" dirty="0" smtClean="0"/>
              <a:t>B’RIT CHADASHAH: </a:t>
            </a:r>
            <a:r>
              <a:rPr lang="en-ZA" sz="2800" b="0" dirty="0" smtClean="0"/>
              <a:t>John 1:14, Acts 6-7</a:t>
            </a:r>
          </a:p>
          <a:p>
            <a:pPr>
              <a:lnSpc>
                <a:spcPts val="2300"/>
              </a:lnSpc>
            </a:pPr>
            <a:r>
              <a:rPr lang="en-ZA" sz="1600" i="1" dirty="0" smtClean="0">
                <a:solidFill>
                  <a:schemeClr val="accent6">
                    <a:lumMod val="50000"/>
                  </a:schemeClr>
                </a:solidFill>
              </a:rPr>
              <a:t>All references: The Scripture 1998+ unless otherwise noted</a:t>
            </a:r>
            <a:endParaRPr lang="en-ZA" sz="2400" b="0" dirty="0" smtClean="0"/>
          </a:p>
          <a:p>
            <a:pPr algn="l">
              <a:lnSpc>
                <a:spcPts val="2300"/>
              </a:lnSpc>
              <a:buFont typeface="Arial" pitchFamily="34" charset="0"/>
              <a:buChar char="•"/>
            </a:pPr>
            <a:endParaRPr lang="en-ZA" sz="2400" b="0" dirty="0" smtClean="0"/>
          </a:p>
          <a:p>
            <a:pPr algn="l">
              <a:lnSpc>
                <a:spcPts val="2300"/>
              </a:lnSpc>
              <a:buFont typeface="Arial" pitchFamily="34" charset="0"/>
              <a:buChar char="•"/>
            </a:pPr>
            <a:endParaRPr lang="en-ZA" sz="2400" b="0" dirty="0" smtClean="0"/>
          </a:p>
          <a:p>
            <a:r>
              <a:rPr lang="en-ZA" sz="2800" dirty="0" smtClean="0"/>
              <a:t/>
            </a:r>
            <a:br>
              <a:rPr lang="en-ZA" sz="2800" dirty="0" smtClean="0"/>
            </a:br>
            <a:endParaRPr lang="en-ZA" sz="2800" dirty="0"/>
          </a:p>
        </p:txBody>
      </p:sp>
      <p:pic>
        <p:nvPicPr>
          <p:cNvPr id="7" name="Picture 6" descr="Landscape.jpg"/>
          <p:cNvPicPr>
            <a:picLocks noChangeAspect="1"/>
          </p:cNvPicPr>
          <p:nvPr/>
        </p:nvPicPr>
        <p:blipFill>
          <a:blip r:embed="rId2" cstate="print"/>
          <a:stretch>
            <a:fillRect/>
          </a:stretch>
        </p:blipFill>
        <p:spPr>
          <a:xfrm>
            <a:off x="1763688" y="1124745"/>
            <a:ext cx="5466823" cy="4104456"/>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CAST YOU OUT</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“But you shall remember </a:t>
            </a:r>
            <a:r>
              <a:rPr lang="he-IL" i="1" dirty="0" smtClean="0">
                <a:solidFill>
                  <a:srgbClr val="004821"/>
                </a:solidFill>
              </a:rPr>
              <a:t>יהוה</a:t>
            </a:r>
            <a:r>
              <a:rPr lang="en-ZA" i="1" dirty="0" smtClean="0">
                <a:solidFill>
                  <a:srgbClr val="004821"/>
                </a:solidFill>
              </a:rPr>
              <a:t> your Elohim, for it is He who gives you power to get wealth, in order to establish His covenant which He swore to your fathers, as it is today. </a:t>
            </a:r>
            <a:r>
              <a:rPr lang="en-US" b="1" i="1" dirty="0" smtClean="0">
                <a:solidFill>
                  <a:srgbClr val="004821"/>
                </a:solidFill>
              </a:rPr>
              <a:t>(Deuteronomy 8:18)</a:t>
            </a:r>
          </a:p>
          <a:p>
            <a:r>
              <a:rPr lang="en-ZA" dirty="0" smtClean="0"/>
              <a:t>The Jewish definition of “</a:t>
            </a:r>
            <a:r>
              <a:rPr lang="en-ZA" i="1" dirty="0" smtClean="0"/>
              <a:t>following other mighty ones” </a:t>
            </a:r>
            <a:r>
              <a:rPr lang="en-ZA" dirty="0" smtClean="0"/>
              <a:t>or </a:t>
            </a:r>
            <a:r>
              <a:rPr lang="en-ZA" i="1" dirty="0" smtClean="0"/>
              <a:t>“committing idolatry” </a:t>
            </a:r>
            <a:r>
              <a:rPr lang="en-ZA" dirty="0" smtClean="0"/>
              <a:t>is believing that there is </a:t>
            </a:r>
            <a:r>
              <a:rPr lang="en-ZA" i="1" dirty="0" smtClean="0"/>
              <a:t>“power” </a:t>
            </a:r>
            <a:r>
              <a:rPr lang="en-ZA" dirty="0" smtClean="0"/>
              <a:t>in anything, or anyone, other than Elohim. While He may use His power for someone at a given moment in time to overcome, or endure, the </a:t>
            </a:r>
            <a:r>
              <a:rPr lang="en-ZA" i="1" dirty="0" smtClean="0"/>
              <a:t>“Power” </a:t>
            </a:r>
            <a:r>
              <a:rPr lang="en-ZA" dirty="0" smtClean="0"/>
              <a:t>is His and his alone. And, He says if we serve other mighty ones, we will “</a:t>
            </a:r>
            <a:r>
              <a:rPr lang="en-ZA" i="1" dirty="0" smtClean="0"/>
              <a:t>perish” </a:t>
            </a:r>
            <a:r>
              <a:rPr lang="en-ZA" dirty="0" smtClean="0"/>
              <a:t>as those seven nations that He “</a:t>
            </a:r>
            <a:r>
              <a:rPr lang="en-ZA" i="1" dirty="0" smtClean="0"/>
              <a:t>destroyed”</a:t>
            </a:r>
            <a:r>
              <a:rPr lang="en-ZA" dirty="0" smtClean="0"/>
              <a:t> on our behalf </a:t>
            </a:r>
            <a:r>
              <a:rPr lang="en-ZA" i="1" dirty="0" smtClean="0"/>
              <a:t>“perished”.</a:t>
            </a:r>
            <a:r>
              <a:rPr lang="en-ZA" dirty="0" smtClean="0"/>
              <a:t> The Hebrew word for </a:t>
            </a:r>
            <a:r>
              <a:rPr lang="en-ZA" i="1" dirty="0" smtClean="0"/>
              <a:t>“perish” and “destroy” is “</a:t>
            </a:r>
            <a:r>
              <a:rPr lang="en-ZA" i="1" dirty="0" err="1" smtClean="0"/>
              <a:t>abad</a:t>
            </a:r>
            <a:r>
              <a:rPr lang="en-ZA" dirty="0" smtClean="0"/>
              <a:t>” (aleph-bet-</a:t>
            </a:r>
            <a:r>
              <a:rPr lang="en-ZA" dirty="0" err="1" smtClean="0"/>
              <a:t>dalet</a:t>
            </a:r>
            <a:r>
              <a:rPr lang="en-ZA" dirty="0" smtClean="0"/>
              <a:t>), Strong’s #61. It means not only to “</a:t>
            </a:r>
            <a:r>
              <a:rPr lang="en-ZA" i="1" dirty="0" smtClean="0"/>
              <a:t>perish”, “kill”, or “be destroyed”; </a:t>
            </a:r>
            <a:r>
              <a:rPr lang="en-ZA" dirty="0" smtClean="0"/>
              <a:t>but also, </a:t>
            </a:r>
            <a:r>
              <a:rPr lang="en-ZA" i="1" dirty="0" smtClean="0"/>
              <a:t>“to vanish”, “to disperse” and “to cause to wander”</a:t>
            </a:r>
          </a:p>
          <a:p>
            <a:pPr algn="ctr"/>
            <a:r>
              <a:rPr lang="en-ZA" i="1" dirty="0" smtClean="0">
                <a:solidFill>
                  <a:srgbClr val="004821"/>
                </a:solidFill>
              </a:rPr>
              <a:t>‘And you shall guard all My laws and all My right-rulings, and do them, so that the land where I am bringing you to dwell does not vomit you out. </a:t>
            </a:r>
            <a:r>
              <a:rPr lang="en-ZA" b="1" i="1" dirty="0" smtClean="0">
                <a:solidFill>
                  <a:srgbClr val="004821"/>
                </a:solidFill>
              </a:rPr>
              <a:t>(Leviticus 20:22)</a:t>
            </a:r>
          </a:p>
          <a:p>
            <a:endParaRPr lang="en-ZA" dirty="0" smtClean="0"/>
          </a:p>
          <a:p>
            <a:endParaRPr lang="en-ZA" dirty="0" smtClean="0"/>
          </a:p>
          <a:p>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FORGET</a:t>
            </a:r>
            <a:endParaRPr lang="en-ZA" dirty="0"/>
          </a:p>
        </p:txBody>
      </p:sp>
      <p:sp>
        <p:nvSpPr>
          <p:cNvPr id="3" name="Content Placeholder 2"/>
          <p:cNvSpPr>
            <a:spLocks noGrp="1"/>
          </p:cNvSpPr>
          <p:nvPr>
            <p:ph idx="1"/>
          </p:nvPr>
        </p:nvSpPr>
        <p:spPr/>
        <p:txBody>
          <a:bodyPr>
            <a:normAutofit lnSpcReduction="10000"/>
          </a:bodyPr>
          <a:lstStyle/>
          <a:p>
            <a:r>
              <a:rPr lang="en-ZA" dirty="0" smtClean="0"/>
              <a:t>The word </a:t>
            </a:r>
            <a:r>
              <a:rPr lang="en-ZA" i="1" dirty="0" smtClean="0"/>
              <a:t>“forget” </a:t>
            </a:r>
            <a:r>
              <a:rPr lang="en-ZA" dirty="0" smtClean="0"/>
              <a:t>(</a:t>
            </a:r>
            <a:r>
              <a:rPr lang="en-ZA" dirty="0" err="1" smtClean="0"/>
              <a:t>shakach</a:t>
            </a:r>
            <a:r>
              <a:rPr lang="en-ZA" dirty="0" smtClean="0"/>
              <a:t>) means to </a:t>
            </a:r>
            <a:r>
              <a:rPr lang="en-ZA" i="1" dirty="0" smtClean="0"/>
              <a:t>“forget due to distraction or inattention”.</a:t>
            </a:r>
            <a:r>
              <a:rPr lang="en-ZA" dirty="0" smtClean="0"/>
              <a:t>  In Deuteronomy 8, we read that the things that distract us are our full stomachs, our beautiful homes, our jobs and our money.</a:t>
            </a:r>
          </a:p>
          <a:p>
            <a:r>
              <a:rPr lang="en-ZA" dirty="0" smtClean="0"/>
              <a:t>According to the Theological Wordbook of the Old Testament, </a:t>
            </a:r>
            <a:r>
              <a:rPr lang="en-ZA" i="1" dirty="0" smtClean="0"/>
              <a:t>“forgetting” </a:t>
            </a:r>
            <a:r>
              <a:rPr lang="en-ZA" dirty="0" smtClean="0"/>
              <a:t>is not simply a psychological act of having a thought pass from one’s consciousness, i.e. a temporary or permanent lapse of memory. This is indicated by the frequent identification of the verb with an action:</a:t>
            </a:r>
          </a:p>
          <a:p>
            <a:pPr marL="268288" indent="-268288">
              <a:buFont typeface="Arial" pitchFamily="34" charset="0"/>
              <a:buChar char="•"/>
            </a:pPr>
            <a:r>
              <a:rPr lang="en-ZA" dirty="0" smtClean="0"/>
              <a:t>To “forget” </a:t>
            </a:r>
            <a:r>
              <a:rPr lang="he-IL" dirty="0" smtClean="0"/>
              <a:t>יהוה</a:t>
            </a:r>
            <a:r>
              <a:rPr lang="en-ZA" dirty="0" smtClean="0"/>
              <a:t> Elohim, is to not keep His commandments: </a:t>
            </a:r>
            <a:r>
              <a:rPr lang="en-ZA" i="1" dirty="0" smtClean="0">
                <a:solidFill>
                  <a:srgbClr val="004821"/>
                </a:solidFill>
              </a:rPr>
              <a:t>“Be on guard, lest you forget </a:t>
            </a:r>
            <a:r>
              <a:rPr lang="he-IL" i="1" dirty="0" smtClean="0">
                <a:solidFill>
                  <a:srgbClr val="004821"/>
                </a:solidFill>
              </a:rPr>
              <a:t>יהוה</a:t>
            </a:r>
            <a:r>
              <a:rPr lang="en-ZA" i="1" dirty="0" smtClean="0">
                <a:solidFill>
                  <a:srgbClr val="004821"/>
                </a:solidFill>
              </a:rPr>
              <a:t> your Elohim by not guarding His commands, and His right-rulings, and His laws which I command you today, </a:t>
            </a:r>
            <a:r>
              <a:rPr lang="en-US" b="1" i="1" dirty="0" smtClean="0">
                <a:solidFill>
                  <a:srgbClr val="004821"/>
                </a:solidFill>
              </a:rPr>
              <a:t>(Deuteronomy 8:11)</a:t>
            </a:r>
          </a:p>
          <a:p>
            <a:pPr marL="268288" indent="-268288">
              <a:buFont typeface="Arial" pitchFamily="34" charset="0"/>
              <a:buChar char="•"/>
            </a:pPr>
            <a:r>
              <a:rPr lang="en-ZA" dirty="0" smtClean="0"/>
              <a:t>To “forget” </a:t>
            </a:r>
            <a:r>
              <a:rPr lang="he-IL" dirty="0" smtClean="0"/>
              <a:t>יהוה</a:t>
            </a:r>
            <a:r>
              <a:rPr lang="en-ZA" dirty="0" smtClean="0"/>
              <a:t> Elohim, is to follow other gods: </a:t>
            </a:r>
            <a:r>
              <a:rPr lang="en-ZA" i="1" dirty="0" smtClean="0">
                <a:solidFill>
                  <a:srgbClr val="004821"/>
                </a:solidFill>
              </a:rPr>
              <a:t>“And it shall be, if you by any means forget </a:t>
            </a:r>
            <a:r>
              <a:rPr lang="he-IL" i="1" dirty="0" smtClean="0">
                <a:solidFill>
                  <a:srgbClr val="004821"/>
                </a:solidFill>
              </a:rPr>
              <a:t>יהוה</a:t>
            </a:r>
            <a:r>
              <a:rPr lang="en-ZA" i="1" dirty="0" smtClean="0">
                <a:solidFill>
                  <a:srgbClr val="004821"/>
                </a:solidFill>
              </a:rPr>
              <a:t> your Elohim, and follow other mighty ones, and serve them and bow yourself to them, I have warned you this day that you shall certainly perish</a:t>
            </a:r>
            <a:r>
              <a:rPr lang="en-ZA" b="1" i="1" dirty="0" smtClean="0">
                <a:solidFill>
                  <a:srgbClr val="004821"/>
                </a:solidFill>
              </a:rPr>
              <a:t>. </a:t>
            </a:r>
            <a:r>
              <a:rPr lang="en-US" b="1" i="1" dirty="0" smtClean="0">
                <a:solidFill>
                  <a:srgbClr val="004821"/>
                </a:solidFill>
              </a:rPr>
              <a:t>(Deuteronomy 8:19)</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FORGET (other references)</a:t>
            </a:r>
            <a:endParaRPr lang="en-ZA" dirty="0"/>
          </a:p>
        </p:txBody>
      </p:sp>
      <p:sp>
        <p:nvSpPr>
          <p:cNvPr id="3" name="Content Placeholder 2"/>
          <p:cNvSpPr>
            <a:spLocks noGrp="1"/>
          </p:cNvSpPr>
          <p:nvPr>
            <p:ph idx="1"/>
          </p:nvPr>
        </p:nvSpPr>
        <p:spPr/>
        <p:txBody>
          <a:bodyPr>
            <a:noAutofit/>
          </a:bodyPr>
          <a:lstStyle/>
          <a:p>
            <a:pPr marL="268288" indent="-268288">
              <a:lnSpc>
                <a:spcPts val="2100"/>
              </a:lnSpc>
              <a:buFont typeface="Arial" pitchFamily="34" charset="0"/>
              <a:buChar char="•"/>
            </a:pPr>
            <a:r>
              <a:rPr lang="en-ZA" dirty="0" smtClean="0"/>
              <a:t>To “forget” </a:t>
            </a:r>
            <a:r>
              <a:rPr lang="he-IL" dirty="0" smtClean="0"/>
              <a:t>יהוה</a:t>
            </a:r>
            <a:r>
              <a:rPr lang="en-ZA" dirty="0" smtClean="0"/>
              <a:t> is to live in fear of harm and danger, to live fretfully and timidly: </a:t>
            </a:r>
            <a:r>
              <a:rPr lang="en-ZA" i="1" dirty="0" smtClean="0">
                <a:solidFill>
                  <a:srgbClr val="004821"/>
                </a:solidFill>
              </a:rPr>
              <a:t>“And you have forgotten </a:t>
            </a:r>
            <a:r>
              <a:rPr lang="he-IL" i="1" dirty="0" smtClean="0">
                <a:solidFill>
                  <a:srgbClr val="004821"/>
                </a:solidFill>
              </a:rPr>
              <a:t>יהוה</a:t>
            </a:r>
            <a:r>
              <a:rPr lang="en-ZA" i="1" dirty="0" smtClean="0">
                <a:solidFill>
                  <a:srgbClr val="004821"/>
                </a:solidFill>
              </a:rPr>
              <a:t> your Maker who stretched out the heavens and laid the foundations of the earth, and you continually fear, all the day, because of the rage of the oppressor, as he has prepared to destroy. And where is the rage of the oppressor? </a:t>
            </a:r>
            <a:r>
              <a:rPr lang="en-US" b="1" i="1" dirty="0" smtClean="0">
                <a:solidFill>
                  <a:srgbClr val="004821"/>
                </a:solidFill>
              </a:rPr>
              <a:t>(Isaiah 51:13)</a:t>
            </a:r>
          </a:p>
          <a:p>
            <a:pPr marL="268288" indent="-268288">
              <a:lnSpc>
                <a:spcPts val="2100"/>
              </a:lnSpc>
              <a:buFont typeface="Arial" pitchFamily="34" charset="0"/>
              <a:buChar char="•"/>
            </a:pPr>
            <a:r>
              <a:rPr lang="en-ZA" dirty="0" smtClean="0"/>
              <a:t>To “forget” </a:t>
            </a:r>
            <a:r>
              <a:rPr lang="he-IL" dirty="0" smtClean="0"/>
              <a:t>יהוה</a:t>
            </a:r>
            <a:r>
              <a:rPr lang="en-ZA" dirty="0" smtClean="0"/>
              <a:t> is to live in rebellion: </a:t>
            </a:r>
            <a:r>
              <a:rPr lang="en-ZA" i="1" dirty="0" smtClean="0">
                <a:solidFill>
                  <a:srgbClr val="004821"/>
                </a:solidFill>
              </a:rPr>
              <a:t>They soon forgot His works; They did not wait for His counsel, But greedily lusted in the wilderness, And tried </a:t>
            </a:r>
            <a:r>
              <a:rPr lang="en-ZA" i="1" dirty="0" err="1" smtClean="0">
                <a:solidFill>
                  <a:srgbClr val="004821"/>
                </a:solidFill>
              </a:rPr>
              <a:t>Ěl</a:t>
            </a:r>
            <a:r>
              <a:rPr lang="en-ZA" i="1" dirty="0" smtClean="0">
                <a:solidFill>
                  <a:srgbClr val="004821"/>
                </a:solidFill>
              </a:rPr>
              <a:t> in the desert. And He gave them their request, But sent leanness within their being. .. They forgot </a:t>
            </a:r>
            <a:r>
              <a:rPr lang="en-ZA" i="1" dirty="0" err="1" smtClean="0">
                <a:solidFill>
                  <a:srgbClr val="004821"/>
                </a:solidFill>
              </a:rPr>
              <a:t>Ěl</a:t>
            </a:r>
            <a:r>
              <a:rPr lang="en-ZA" i="1" dirty="0" smtClean="0">
                <a:solidFill>
                  <a:srgbClr val="004821"/>
                </a:solidFill>
              </a:rPr>
              <a:t> their Saviour, The Doer of great deeds in </a:t>
            </a:r>
            <a:r>
              <a:rPr lang="en-ZA" i="1" dirty="0" err="1" smtClean="0">
                <a:solidFill>
                  <a:srgbClr val="004821"/>
                </a:solidFill>
              </a:rPr>
              <a:t>Mitsrayim</a:t>
            </a:r>
            <a:r>
              <a:rPr lang="en-ZA" i="1" dirty="0" smtClean="0">
                <a:solidFill>
                  <a:srgbClr val="004821"/>
                </a:solidFill>
              </a:rPr>
              <a:t>, </a:t>
            </a:r>
            <a:r>
              <a:rPr lang="en-US" b="1" i="1" dirty="0" smtClean="0">
                <a:solidFill>
                  <a:srgbClr val="004821"/>
                </a:solidFill>
              </a:rPr>
              <a:t>(Psalms 106:13-21) </a:t>
            </a:r>
          </a:p>
          <a:p>
            <a:pPr>
              <a:lnSpc>
                <a:spcPts val="2100"/>
              </a:lnSpc>
            </a:pPr>
            <a:r>
              <a:rPr lang="en-ZA" i="1" dirty="0" smtClean="0"/>
              <a:t>“Forgetting” </a:t>
            </a:r>
            <a:r>
              <a:rPr lang="en-ZA" dirty="0" smtClean="0"/>
              <a:t>is associated specifically with turning away from Torah:</a:t>
            </a:r>
          </a:p>
          <a:p>
            <a:pPr marL="268288" indent="-268288">
              <a:lnSpc>
                <a:spcPts val="2100"/>
              </a:lnSpc>
              <a:buFont typeface="Arial" pitchFamily="34" charset="0"/>
              <a:buChar char="•"/>
            </a:pPr>
            <a:r>
              <a:rPr lang="en-ZA" i="1" dirty="0" smtClean="0">
                <a:solidFill>
                  <a:srgbClr val="004821"/>
                </a:solidFill>
              </a:rPr>
              <a:t>My son, do not forget my Torah, And let your heart watch over my commands; </a:t>
            </a:r>
            <a:r>
              <a:rPr lang="en-ZA" b="1" i="1" dirty="0" smtClean="0">
                <a:solidFill>
                  <a:srgbClr val="004821"/>
                </a:solidFill>
              </a:rPr>
              <a:t>(Proverbs 3:1)</a:t>
            </a:r>
          </a:p>
          <a:p>
            <a:pPr marL="268288" indent="-268288">
              <a:lnSpc>
                <a:spcPts val="2100"/>
              </a:lnSpc>
              <a:buFont typeface="Arial" pitchFamily="34" charset="0"/>
              <a:buChar char="•"/>
            </a:pPr>
            <a:r>
              <a:rPr lang="en-ZA" i="1" dirty="0" smtClean="0">
                <a:solidFill>
                  <a:srgbClr val="004821"/>
                </a:solidFill>
              </a:rPr>
              <a:t>“My people have perished for lack of knowledge. Because you have rejected knowledge, I reject you from being priest for Me. Since you have forgotten the Torah of your Elohim, I also forget your children. </a:t>
            </a:r>
            <a:r>
              <a:rPr lang="en-ZA" b="1" i="1" dirty="0" smtClean="0">
                <a:solidFill>
                  <a:srgbClr val="004821"/>
                </a:solidFill>
              </a:rPr>
              <a:t>(Hosea 4:6)</a:t>
            </a:r>
          </a:p>
          <a:p>
            <a:pPr>
              <a:lnSpc>
                <a:spcPts val="2100"/>
              </a:lnSpc>
            </a:pPr>
            <a:endParaRPr lang="en-ZA" dirty="0" smtClean="0"/>
          </a:p>
          <a:p>
            <a:pPr>
              <a:lnSpc>
                <a:spcPts val="2100"/>
              </a:lnSpc>
            </a:pP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VOMITED OUT</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‘Do not defile yourselves with all these, for by all these the nations are defiled, which I am driving out before you. ‘Thus the land became defiled, therefore I punished it for its crookedness, and the land vomited out its inhabitants</a:t>
            </a:r>
            <a:r>
              <a:rPr lang="en-ZA" b="1" i="1" dirty="0" smtClean="0">
                <a:solidFill>
                  <a:srgbClr val="004821"/>
                </a:solidFill>
              </a:rPr>
              <a:t>. (Leviticus 18:24-25)</a:t>
            </a:r>
          </a:p>
          <a:p>
            <a:pPr algn="l"/>
            <a:r>
              <a:rPr lang="en-ZA" dirty="0" smtClean="0"/>
              <a:t>Repeated in Revelation: </a:t>
            </a:r>
          </a:p>
          <a:p>
            <a:pPr algn="ctr"/>
            <a:r>
              <a:rPr lang="en-ZA" i="1" dirty="0" smtClean="0">
                <a:solidFill>
                  <a:srgbClr val="004821"/>
                </a:solidFill>
              </a:rPr>
              <a:t>“So, because you are lukewarm, and neither cold nor hot, I am going to vomit you out of My mouth</a:t>
            </a:r>
            <a:r>
              <a:rPr lang="en-ZA" b="1" i="1" dirty="0" smtClean="0">
                <a:solidFill>
                  <a:srgbClr val="004821"/>
                </a:solidFill>
              </a:rPr>
              <a:t>. (Revelation 3:16)</a:t>
            </a:r>
          </a:p>
          <a:p>
            <a:r>
              <a:rPr lang="en-ZA" dirty="0" smtClean="0"/>
              <a:t>Our commitment to and the keeping of the commandments of </a:t>
            </a:r>
            <a:r>
              <a:rPr lang="he-IL" dirty="0" smtClean="0"/>
              <a:t>יהוה</a:t>
            </a:r>
            <a:r>
              <a:rPr lang="en-ZA" dirty="0" smtClean="0"/>
              <a:t> is the rental price for living in the Promised Land! That concept has not changed, and today as we consider returning to the land, our focus as believers should be on learning and keeping the commandments! Our obedience to Him brings Him glory when we allow it to come from our love for Him. </a:t>
            </a:r>
          </a:p>
          <a:p>
            <a:pPr algn="ctr"/>
            <a:r>
              <a:rPr lang="en-ZA" i="1" dirty="0" smtClean="0">
                <a:solidFill>
                  <a:srgbClr val="004821"/>
                </a:solidFill>
              </a:rPr>
              <a:t>“He who possesses My commands and guards them, it is he who loves Me. And he who loves Me shall be loved by My Father, and I shall love him and manifest Myself to him</a:t>
            </a:r>
            <a:r>
              <a:rPr lang="en-ZA" b="1" i="1" dirty="0" smtClean="0">
                <a:solidFill>
                  <a:srgbClr val="004821"/>
                </a:solidFill>
              </a:rPr>
              <a:t>.” (John 14:21)</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NOT BECAUSE OF YOU</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 “Do not think in your heart, after </a:t>
            </a:r>
            <a:r>
              <a:rPr lang="he-IL" i="1" dirty="0" smtClean="0">
                <a:solidFill>
                  <a:srgbClr val="004821"/>
                </a:solidFill>
              </a:rPr>
              <a:t>יהוה</a:t>
            </a:r>
            <a:r>
              <a:rPr lang="en-ZA" i="1" dirty="0" smtClean="0">
                <a:solidFill>
                  <a:srgbClr val="004821"/>
                </a:solidFill>
              </a:rPr>
              <a:t> your Elohim has driven them out before you, saying, ‘Because of my righteousness </a:t>
            </a:r>
            <a:r>
              <a:rPr lang="he-IL" i="1" dirty="0" smtClean="0">
                <a:solidFill>
                  <a:srgbClr val="004821"/>
                </a:solidFill>
              </a:rPr>
              <a:t>יהוה</a:t>
            </a:r>
            <a:r>
              <a:rPr lang="en-ZA" i="1" dirty="0" smtClean="0">
                <a:solidFill>
                  <a:srgbClr val="004821"/>
                </a:solidFill>
              </a:rPr>
              <a:t> has brought me in to possess this land.’ </a:t>
            </a:r>
            <a:r>
              <a:rPr lang="en-US" b="1" i="1" dirty="0" smtClean="0">
                <a:solidFill>
                  <a:srgbClr val="004821"/>
                </a:solidFill>
              </a:rPr>
              <a:t>(Deuteronomy 9:4)</a:t>
            </a:r>
          </a:p>
          <a:p>
            <a:pPr>
              <a:lnSpc>
                <a:spcPts val="2200"/>
              </a:lnSpc>
            </a:pPr>
            <a:r>
              <a:rPr lang="en-ZA" dirty="0" smtClean="0"/>
              <a:t>When WE begin to think that WE are spiritually superior to others and that WE deserve to be in the land We have pride. For this, Moses suggests that WE “remember” OUR own stubbornness and the unmerited favour being given to US to possess the land: </a:t>
            </a:r>
          </a:p>
          <a:p>
            <a:pPr algn="ctr">
              <a:lnSpc>
                <a:spcPts val="2200"/>
              </a:lnSpc>
            </a:pPr>
            <a:r>
              <a:rPr lang="en-ZA" i="1" dirty="0" smtClean="0">
                <a:solidFill>
                  <a:srgbClr val="004821"/>
                </a:solidFill>
              </a:rPr>
              <a:t>“It is not because of your righteousness or the uprightness of your heart that you go in to possess their land, but because of the wrong of these nations that </a:t>
            </a:r>
            <a:r>
              <a:rPr lang="he-IL" i="1" dirty="0" smtClean="0">
                <a:solidFill>
                  <a:srgbClr val="004821"/>
                </a:solidFill>
              </a:rPr>
              <a:t>יהוה</a:t>
            </a:r>
            <a:r>
              <a:rPr lang="en-ZA" i="1" dirty="0" smtClean="0">
                <a:solidFill>
                  <a:srgbClr val="004821"/>
                </a:solidFill>
              </a:rPr>
              <a:t> your Elohim drives them out from before you, in order to establish the word which </a:t>
            </a:r>
            <a:r>
              <a:rPr lang="he-IL" i="1" dirty="0" smtClean="0">
                <a:solidFill>
                  <a:srgbClr val="004821"/>
                </a:solidFill>
              </a:rPr>
              <a:t>יהוה</a:t>
            </a:r>
            <a:r>
              <a:rPr lang="en-ZA" i="1" dirty="0" smtClean="0">
                <a:solidFill>
                  <a:srgbClr val="004821"/>
                </a:solidFill>
              </a:rPr>
              <a:t> swore to your fathers, to </a:t>
            </a:r>
            <a:r>
              <a:rPr lang="en-ZA" i="1" dirty="0" err="1" smtClean="0">
                <a:solidFill>
                  <a:srgbClr val="004821"/>
                </a:solidFill>
              </a:rPr>
              <a:t>Aḇraham</a:t>
            </a:r>
            <a:r>
              <a:rPr lang="en-ZA" i="1" dirty="0" smtClean="0">
                <a:solidFill>
                  <a:srgbClr val="004821"/>
                </a:solidFill>
              </a:rPr>
              <a:t>, to </a:t>
            </a:r>
            <a:r>
              <a:rPr lang="en-ZA" i="1" dirty="0" err="1" smtClean="0">
                <a:solidFill>
                  <a:srgbClr val="004821"/>
                </a:solidFill>
              </a:rPr>
              <a:t>Yitsḥaq</a:t>
            </a:r>
            <a:r>
              <a:rPr lang="en-ZA" i="1" dirty="0" smtClean="0">
                <a:solidFill>
                  <a:srgbClr val="004821"/>
                </a:solidFill>
              </a:rPr>
              <a:t>, and to </a:t>
            </a:r>
            <a:r>
              <a:rPr lang="en-ZA" i="1" dirty="0" err="1" smtClean="0">
                <a:solidFill>
                  <a:srgbClr val="004821"/>
                </a:solidFill>
              </a:rPr>
              <a:t>Yaʽaqob</a:t>
            </a:r>
            <a:r>
              <a:rPr lang="en-ZA" i="1" dirty="0" smtClean="0">
                <a:solidFill>
                  <a:srgbClr val="004821"/>
                </a:solidFill>
              </a:rPr>
              <a:t>̱. “And you shall know that </a:t>
            </a:r>
            <a:r>
              <a:rPr lang="he-IL" i="1" dirty="0" smtClean="0">
                <a:solidFill>
                  <a:srgbClr val="004821"/>
                </a:solidFill>
              </a:rPr>
              <a:t>יהוה</a:t>
            </a:r>
            <a:r>
              <a:rPr lang="en-ZA" i="1" dirty="0" smtClean="0">
                <a:solidFill>
                  <a:srgbClr val="004821"/>
                </a:solidFill>
              </a:rPr>
              <a:t> your Elohim is not giving you this good land to possess because of your righteousness, for you are a stiff-necked people. “Remember, do not forget how you provoked to wrath </a:t>
            </a:r>
            <a:r>
              <a:rPr lang="he-IL" i="1" dirty="0" smtClean="0">
                <a:solidFill>
                  <a:srgbClr val="004821"/>
                </a:solidFill>
              </a:rPr>
              <a:t>יהוה</a:t>
            </a:r>
            <a:r>
              <a:rPr lang="en-ZA" i="1" dirty="0" smtClean="0">
                <a:solidFill>
                  <a:srgbClr val="004821"/>
                </a:solidFill>
              </a:rPr>
              <a:t> your Elohim in the wilderness. From the day that you came out of the land of </a:t>
            </a:r>
            <a:r>
              <a:rPr lang="en-ZA" i="1" dirty="0" err="1" smtClean="0">
                <a:solidFill>
                  <a:srgbClr val="004821"/>
                </a:solidFill>
              </a:rPr>
              <a:t>Mitsrayim</a:t>
            </a:r>
            <a:r>
              <a:rPr lang="en-ZA" i="1" dirty="0" smtClean="0">
                <a:solidFill>
                  <a:srgbClr val="004821"/>
                </a:solidFill>
              </a:rPr>
              <a:t> until you came to this place, you have been rebellious against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(Deuteronomy 9:5-7)</a:t>
            </a:r>
          </a:p>
          <a:p>
            <a:pPr>
              <a:lnSpc>
                <a:spcPts val="2200"/>
              </a:lnSpc>
            </a:pPr>
            <a:endParaRPr lang="en-US" dirty="0" smtClean="0"/>
          </a:p>
          <a:p>
            <a:endParaRPr lang="en-ZA" i="1" dirty="0">
              <a:solidFill>
                <a:srgbClr val="00482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REMEMBER</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Their are three </a:t>
            </a:r>
            <a:r>
              <a:rPr lang="en-ZA" i="1" dirty="0" smtClean="0"/>
              <a:t>“remembrances” </a:t>
            </a:r>
            <a:r>
              <a:rPr lang="en-ZA" dirty="0" smtClean="0"/>
              <a:t>Moses is taking them back to two points in their history</a:t>
            </a:r>
          </a:p>
          <a:p>
            <a:pPr marL="457200" indent="-457200">
              <a:lnSpc>
                <a:spcPts val="2300"/>
              </a:lnSpc>
              <a:buFont typeface="+mj-lt"/>
              <a:buAutoNum type="arabicPeriod"/>
            </a:pPr>
            <a:r>
              <a:rPr lang="en-ZA" dirty="0" smtClean="0"/>
              <a:t>Their slavery in Egypt and</a:t>
            </a:r>
          </a:p>
          <a:p>
            <a:pPr marL="457200" indent="-457200">
              <a:lnSpc>
                <a:spcPts val="2300"/>
              </a:lnSpc>
              <a:buFont typeface="+mj-lt"/>
              <a:buAutoNum type="arabicPeriod"/>
            </a:pPr>
            <a:r>
              <a:rPr lang="en-ZA" dirty="0" smtClean="0"/>
              <a:t>their time of wondering in the desert. </a:t>
            </a:r>
          </a:p>
          <a:p>
            <a:pPr>
              <a:lnSpc>
                <a:spcPts val="2300"/>
              </a:lnSpc>
            </a:pPr>
            <a:r>
              <a:rPr lang="en-ZA" dirty="0" smtClean="0"/>
              <a:t>Over and over again </a:t>
            </a:r>
            <a:r>
              <a:rPr lang="he-IL" dirty="0" smtClean="0"/>
              <a:t>יהוה</a:t>
            </a:r>
            <a:r>
              <a:rPr lang="en-ZA" dirty="0" smtClean="0"/>
              <a:t> interceded on their behalf. With the hindsight of all these years, the realization came to the Israelites that what they had truly lacked during that formative period, was not food and drink, clothing and physical comfort, but rather a recognition of human dependence upon</a:t>
            </a:r>
            <a:r>
              <a:rPr lang="he-IL" dirty="0" smtClean="0"/>
              <a:t>יהוה </a:t>
            </a:r>
            <a:r>
              <a:rPr lang="en-ZA" dirty="0" smtClean="0"/>
              <a:t> and an unshakeable faith in both His ability as well as His interest to sustain and preserve them.</a:t>
            </a:r>
          </a:p>
          <a:p>
            <a:pPr>
              <a:lnSpc>
                <a:spcPts val="2300"/>
              </a:lnSpc>
            </a:pPr>
            <a:r>
              <a:rPr lang="en-ZA" dirty="0" smtClean="0"/>
              <a:t>Today we are able to learn from and put into practice these suggestions and admonitions from Moses:</a:t>
            </a:r>
          </a:p>
          <a:p>
            <a:pPr algn="ctr">
              <a:lnSpc>
                <a:spcPts val="2300"/>
              </a:lnSpc>
            </a:pPr>
            <a:r>
              <a:rPr lang="en-ZA" i="1" dirty="0" smtClean="0">
                <a:solidFill>
                  <a:srgbClr val="004821"/>
                </a:solidFill>
              </a:rPr>
              <a:t>And all these came upon them as examples, and they were written as a warning to us, on whom the ends of the ages have come, so that he who thinks he stands, let him take heed lest he fall</a:t>
            </a:r>
            <a:r>
              <a:rPr lang="en-ZA" b="1" i="1" dirty="0" smtClean="0">
                <a:solidFill>
                  <a:srgbClr val="004821"/>
                </a:solidFill>
              </a:rPr>
              <a:t>. (1 Corinthians 10:11-12)</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REMEMBER AND NEVER FORGET</a:t>
            </a:r>
            <a:endParaRPr lang="en-ZA" dirty="0"/>
          </a:p>
        </p:txBody>
      </p:sp>
      <p:sp>
        <p:nvSpPr>
          <p:cNvPr id="3" name="Content Placeholder 2"/>
          <p:cNvSpPr>
            <a:spLocks noGrp="1"/>
          </p:cNvSpPr>
          <p:nvPr>
            <p:ph idx="1"/>
          </p:nvPr>
        </p:nvSpPr>
        <p:spPr/>
        <p:txBody>
          <a:bodyPr>
            <a:normAutofit lnSpcReduction="10000"/>
          </a:bodyPr>
          <a:lstStyle/>
          <a:p>
            <a:r>
              <a:rPr lang="en-US" dirty="0" smtClean="0"/>
              <a:t>Remember this and never forget how you provoked </a:t>
            </a:r>
            <a:r>
              <a:rPr lang="he-IL" dirty="0" smtClean="0"/>
              <a:t>יהוה</a:t>
            </a:r>
            <a:r>
              <a:rPr lang="en-US" dirty="0" smtClean="0"/>
              <a:t> to anger in the desert. </a:t>
            </a:r>
            <a:r>
              <a:rPr lang="en-ZA" dirty="0" smtClean="0"/>
              <a:t>Rabbi Hillel taught, </a:t>
            </a:r>
            <a:r>
              <a:rPr lang="en-ZA" i="1" dirty="0" smtClean="0">
                <a:solidFill>
                  <a:srgbClr val="C00000"/>
                </a:solidFill>
              </a:rPr>
              <a:t>"Do not believe in yourself until the day you die." (</a:t>
            </a:r>
            <a:r>
              <a:rPr lang="en-ZA" i="1" dirty="0" err="1" smtClean="0">
                <a:solidFill>
                  <a:srgbClr val="C00000"/>
                </a:solidFill>
              </a:rPr>
              <a:t>m.Avot</a:t>
            </a:r>
            <a:r>
              <a:rPr lang="en-ZA" i="1" dirty="0" smtClean="0">
                <a:solidFill>
                  <a:srgbClr val="C00000"/>
                </a:solidFill>
              </a:rPr>
              <a:t> 2:4)</a:t>
            </a:r>
          </a:p>
          <a:p>
            <a:r>
              <a:rPr lang="en-US" dirty="0" smtClean="0"/>
              <a:t>Everyone remembers the story of the Exodus, but few remember the message of the Words </a:t>
            </a:r>
            <a:r>
              <a:rPr lang="he-IL" dirty="0" smtClean="0"/>
              <a:t>יהוה</a:t>
            </a:r>
            <a:r>
              <a:rPr lang="en-US" dirty="0" smtClean="0"/>
              <a:t> spoke through Moses. This is the warning </a:t>
            </a:r>
            <a:r>
              <a:rPr lang="he-IL" dirty="0" smtClean="0"/>
              <a:t>יהוה</a:t>
            </a:r>
            <a:r>
              <a:rPr lang="en-US" dirty="0" smtClean="0"/>
              <a:t> wants us to never forget – that if they had remembered the words and their commitment to the Covenant with </a:t>
            </a:r>
            <a:r>
              <a:rPr lang="he-IL" dirty="0" smtClean="0"/>
              <a:t>יהוה</a:t>
            </a:r>
            <a:r>
              <a:rPr lang="en-US" dirty="0" smtClean="0"/>
              <a:t>, there would never have been a golden calf. How easily we fall, and still fall, into pagan idolatry.</a:t>
            </a:r>
            <a:endParaRPr lang="en-ZA" dirty="0" smtClean="0"/>
          </a:p>
          <a:p>
            <a:pPr algn="ctr"/>
            <a:r>
              <a:rPr lang="en-ZA" i="1" dirty="0" smtClean="0">
                <a:solidFill>
                  <a:srgbClr val="004821"/>
                </a:solidFill>
              </a:rPr>
              <a:t>“Remember the Torah of </a:t>
            </a:r>
            <a:r>
              <a:rPr lang="en-ZA" i="1" dirty="0" err="1" smtClean="0">
                <a:solidFill>
                  <a:srgbClr val="004821"/>
                </a:solidFill>
              </a:rPr>
              <a:t>Mosheh</a:t>
            </a:r>
            <a:r>
              <a:rPr lang="en-ZA" i="1" dirty="0" smtClean="0">
                <a:solidFill>
                  <a:srgbClr val="004821"/>
                </a:solidFill>
              </a:rPr>
              <a:t>, My servant, which I commanded him in </a:t>
            </a:r>
            <a:r>
              <a:rPr lang="en-ZA" i="1" dirty="0" err="1" smtClean="0">
                <a:solidFill>
                  <a:srgbClr val="004821"/>
                </a:solidFill>
              </a:rPr>
              <a:t>Ḥorĕb</a:t>
            </a:r>
            <a:r>
              <a:rPr lang="en-ZA" i="1" dirty="0" smtClean="0">
                <a:solidFill>
                  <a:srgbClr val="004821"/>
                </a:solidFill>
              </a:rPr>
              <a:t>̱ for all </a:t>
            </a:r>
            <a:r>
              <a:rPr lang="en-ZA" i="1" dirty="0" err="1" smtClean="0">
                <a:solidFill>
                  <a:srgbClr val="004821"/>
                </a:solidFill>
              </a:rPr>
              <a:t>Yisra’ĕl</a:t>
            </a:r>
            <a:r>
              <a:rPr lang="en-ZA" i="1" dirty="0" smtClean="0">
                <a:solidFill>
                  <a:srgbClr val="004821"/>
                </a:solidFill>
              </a:rPr>
              <a:t> – laws and right-rulings. “See, I am sending you </a:t>
            </a:r>
            <a:r>
              <a:rPr lang="en-ZA" i="1" dirty="0" err="1" smtClean="0">
                <a:solidFill>
                  <a:srgbClr val="004821"/>
                </a:solidFill>
              </a:rPr>
              <a:t>Ěliyah</a:t>
            </a:r>
            <a:r>
              <a:rPr lang="en-ZA" i="1" dirty="0" smtClean="0">
                <a:solidFill>
                  <a:srgbClr val="004821"/>
                </a:solidFill>
              </a:rPr>
              <a:t> the prophet before the coming of the great and awesome day of </a:t>
            </a:r>
            <a:r>
              <a:rPr lang="he-IL" i="1" dirty="0" smtClean="0">
                <a:solidFill>
                  <a:srgbClr val="004821"/>
                </a:solidFill>
              </a:rPr>
              <a:t>יהוה</a:t>
            </a:r>
            <a:r>
              <a:rPr lang="en-ZA" i="1" dirty="0" smtClean="0">
                <a:solidFill>
                  <a:srgbClr val="004821"/>
                </a:solidFill>
              </a:rPr>
              <a:t>. “And he shall turn the hearts of the fathers to the children, and the hearts of the children to their fathers, lest I come and smite the earth with utter destruction.”</a:t>
            </a:r>
          </a:p>
          <a:p>
            <a:pPr algn="ctr"/>
            <a:r>
              <a:rPr lang="en-US" b="1" i="1" dirty="0" smtClean="0">
                <a:solidFill>
                  <a:srgbClr val="004821"/>
                </a:solidFill>
              </a:rPr>
              <a:t>(Malachi 4:4-6)</a:t>
            </a:r>
          </a:p>
          <a:p>
            <a:endParaRPr lang="en-US" dirty="0" smtClean="0"/>
          </a:p>
          <a:p>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WATERED BY FOOT</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“For the land which you are going in to possess is not like the land of </a:t>
            </a:r>
            <a:r>
              <a:rPr lang="en-ZA" i="1" dirty="0" err="1" smtClean="0">
                <a:solidFill>
                  <a:srgbClr val="004821"/>
                </a:solidFill>
              </a:rPr>
              <a:t>Mitsrayim</a:t>
            </a:r>
            <a:r>
              <a:rPr lang="en-ZA" i="1" dirty="0" smtClean="0">
                <a:solidFill>
                  <a:srgbClr val="004821"/>
                </a:solidFill>
              </a:rPr>
              <a:t> from which you have come, where you sowed your seed and watered it by foot, as a vegetable garden </a:t>
            </a:r>
            <a:r>
              <a:rPr lang="en-US" b="1" i="1" dirty="0" smtClean="0">
                <a:solidFill>
                  <a:srgbClr val="004821"/>
                </a:solidFill>
              </a:rPr>
              <a:t>(Deuteronomy 11:10)</a:t>
            </a:r>
          </a:p>
          <a:p>
            <a:pPr>
              <a:lnSpc>
                <a:spcPts val="2100"/>
              </a:lnSpc>
            </a:pPr>
            <a:r>
              <a:rPr lang="en-ZA" dirty="0" smtClean="0"/>
              <a:t>The land of Egypt represents all other lands, outside of Israel. Physically speaking, the main difference is in the water economy, which is the key to agriculture. In Egypt, the main source of water is the Nile. Egypt is a desert with practically no rainfall, but the waters of the Nile flow from deep within another area of Africa where melting snow from high mountains contribute to the Nile’s current. The river valley is exceptionally fertile, for the winter and spring run-off of the river leaves behind valuable nutrients. The ancient Egyptians worked hard and were able to get two or three crops out of the black earth each growing season with the help of irrigation. </a:t>
            </a:r>
          </a:p>
          <a:p>
            <a:pPr>
              <a:lnSpc>
                <a:spcPts val="2100"/>
              </a:lnSpc>
            </a:pPr>
            <a:r>
              <a:rPr lang="en-ZA" dirty="0" smtClean="0"/>
              <a:t>What does it mean </a:t>
            </a:r>
            <a:r>
              <a:rPr lang="en-ZA" i="1" dirty="0" smtClean="0"/>
              <a:t>“watered by foot”? </a:t>
            </a:r>
            <a:r>
              <a:rPr lang="en-ZA" dirty="0" smtClean="0"/>
              <a:t>This refers to the irrigation system that was developed by Egypt by digging ditches from the Nile to their fields. Using this system, an Egyptian could irrigate his field by simply using his </a:t>
            </a:r>
            <a:r>
              <a:rPr lang="en-ZA" i="1" dirty="0" smtClean="0"/>
              <a:t>“foot” </a:t>
            </a:r>
            <a:r>
              <a:rPr lang="en-ZA" dirty="0" smtClean="0"/>
              <a:t>to kick away the dirt which was blocking the flow of water. Similarly, he could also shut off the flow by using his “</a:t>
            </a:r>
            <a:r>
              <a:rPr lang="en-ZA" i="1" dirty="0" smtClean="0"/>
              <a:t>foot”</a:t>
            </a:r>
            <a:r>
              <a:rPr lang="en-ZA" dirty="0" smtClean="0"/>
              <a:t> to kick the dirt back into the ditch. </a:t>
            </a:r>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SECURITY </a:t>
            </a:r>
            <a:r>
              <a:rPr lang="en-ZA" dirty="0" err="1" smtClean="0"/>
              <a:t>vs</a:t>
            </a:r>
            <a:r>
              <a:rPr lang="en-ZA" dirty="0" smtClean="0"/>
              <a:t> RISK</a:t>
            </a:r>
            <a:endParaRPr lang="en-ZA" dirty="0"/>
          </a:p>
        </p:txBody>
      </p:sp>
      <p:sp>
        <p:nvSpPr>
          <p:cNvPr id="3" name="Content Placeholder 2"/>
          <p:cNvSpPr>
            <a:spLocks noGrp="1"/>
          </p:cNvSpPr>
          <p:nvPr>
            <p:ph idx="1"/>
          </p:nvPr>
        </p:nvSpPr>
        <p:spPr/>
        <p:txBody>
          <a:bodyPr>
            <a:normAutofit fontScale="92500" lnSpcReduction="10000"/>
          </a:bodyPr>
          <a:lstStyle/>
          <a:p>
            <a:pPr algn="ctr">
              <a:lnSpc>
                <a:spcPts val="2200"/>
              </a:lnSpc>
            </a:pPr>
            <a:r>
              <a:rPr lang="en-ZA" sz="2400" i="1" dirty="0" smtClean="0">
                <a:solidFill>
                  <a:srgbClr val="004821"/>
                </a:solidFill>
              </a:rPr>
              <a:t>“but the land which you are passing over to possess is a land of hills and valleys, which drinks water from the rain of the heavens, a land which </a:t>
            </a:r>
            <a:r>
              <a:rPr lang="he-IL" sz="2400" i="1" dirty="0" smtClean="0">
                <a:solidFill>
                  <a:srgbClr val="004821"/>
                </a:solidFill>
              </a:rPr>
              <a:t>יהוה</a:t>
            </a:r>
            <a:r>
              <a:rPr lang="en-ZA" sz="2400" i="1" dirty="0" smtClean="0">
                <a:solidFill>
                  <a:srgbClr val="004821"/>
                </a:solidFill>
              </a:rPr>
              <a:t> your Elohim looks after. The eyes of </a:t>
            </a:r>
            <a:r>
              <a:rPr lang="he-IL" sz="2400" i="1" dirty="0" smtClean="0">
                <a:solidFill>
                  <a:srgbClr val="004821"/>
                </a:solidFill>
              </a:rPr>
              <a:t>יהוה</a:t>
            </a:r>
            <a:r>
              <a:rPr lang="en-ZA" sz="2400" i="1" dirty="0" smtClean="0">
                <a:solidFill>
                  <a:srgbClr val="004821"/>
                </a:solidFill>
              </a:rPr>
              <a:t> your Elohim are always on it, from the beginning of the year to the latter end of the year. </a:t>
            </a:r>
            <a:r>
              <a:rPr lang="en-US" sz="2400" b="1" i="1" dirty="0" smtClean="0">
                <a:solidFill>
                  <a:srgbClr val="004821"/>
                </a:solidFill>
              </a:rPr>
              <a:t>(Deuteronomy 11:10-12)</a:t>
            </a:r>
          </a:p>
          <a:p>
            <a:r>
              <a:rPr lang="en-ZA" sz="2400" dirty="0" smtClean="0"/>
              <a:t>Unlike Egypt, Israel lacks a mighty river such as the Nile to provide it with a consistent water supply. Instead the residents are totally dependent on rainfall. For the farmer in Egypt, growing crops is less of a trial of faith. The Nile rises and falls according to a fairly predictable seasonal pattern. The Egyptian knows it is up to him to put in the </a:t>
            </a:r>
            <a:r>
              <a:rPr lang="en-ZA" sz="2400" i="1" dirty="0" smtClean="0"/>
              <a:t>“foot work” </a:t>
            </a:r>
            <a:r>
              <a:rPr lang="en-ZA" sz="2400" dirty="0" smtClean="0"/>
              <a:t>to irrigate his crops and produce food. It is easy for him to believe that everything works according to the laws of nature and his own hands (and feet) are the tools of his livelihood. From an agricultural perspective, the farmer had a clear advantage in Egypt. A responsible family provider would obviously prefer the “</a:t>
            </a:r>
            <a:r>
              <a:rPr lang="en-ZA" sz="2400" i="1" dirty="0" smtClean="0"/>
              <a:t>secure”</a:t>
            </a:r>
            <a:r>
              <a:rPr lang="en-ZA" sz="2400" dirty="0" smtClean="0"/>
              <a:t> option…that is to establish his home in Egypt, rather than the </a:t>
            </a:r>
            <a:r>
              <a:rPr lang="en-ZA" sz="2400" i="1" dirty="0" smtClean="0"/>
              <a:t>“risky” </a:t>
            </a:r>
            <a:r>
              <a:rPr lang="en-ZA" sz="2400" dirty="0" smtClean="0"/>
              <a:t>Israel alternative. </a:t>
            </a:r>
            <a:endParaRPr lang="en-ZA" dirty="0" smtClean="0"/>
          </a:p>
          <a:p>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RAIN OF THE HEAVENS</a:t>
            </a:r>
            <a:endParaRPr lang="en-ZA" dirty="0"/>
          </a:p>
        </p:txBody>
      </p:sp>
      <p:sp>
        <p:nvSpPr>
          <p:cNvPr id="3" name="Content Placeholder 2"/>
          <p:cNvSpPr>
            <a:spLocks noGrp="1"/>
          </p:cNvSpPr>
          <p:nvPr>
            <p:ph idx="1"/>
          </p:nvPr>
        </p:nvSpPr>
        <p:spPr/>
        <p:txBody>
          <a:bodyPr>
            <a:normAutofit fontScale="25000" lnSpcReduction="20000"/>
          </a:bodyPr>
          <a:lstStyle/>
          <a:p>
            <a:r>
              <a:rPr lang="en-ZA" sz="8800" dirty="0" smtClean="0"/>
              <a:t>However, </a:t>
            </a:r>
            <a:r>
              <a:rPr lang="en-ZA" sz="8800" dirty="0" err="1" smtClean="0"/>
              <a:t>Ramban</a:t>
            </a:r>
            <a:r>
              <a:rPr lang="en-ZA" sz="8800" dirty="0" smtClean="0"/>
              <a:t>, Jewish sage from the 13th century wrote</a:t>
            </a:r>
            <a:r>
              <a:rPr lang="en-ZA" sz="8800" dirty="0" smtClean="0">
                <a:solidFill>
                  <a:srgbClr val="C00000"/>
                </a:solidFill>
              </a:rPr>
              <a:t>: “…realize that this new land is not like the land of Egypt that can be irrigated from the water channels and reservoirs like a garden of vegetables, but it rather is a land of hills and valleys that gets its water from the rainfall and in no other way. It therefore always requires G-</a:t>
            </a:r>
            <a:r>
              <a:rPr lang="en-ZA" sz="8800" dirty="0" err="1" smtClean="0">
                <a:solidFill>
                  <a:srgbClr val="C00000"/>
                </a:solidFill>
              </a:rPr>
              <a:t>d’s</a:t>
            </a:r>
            <a:r>
              <a:rPr lang="en-ZA" sz="8800" dirty="0" smtClean="0">
                <a:solidFill>
                  <a:srgbClr val="C00000"/>
                </a:solidFill>
              </a:rPr>
              <a:t> sustaining hand to provide it with rain for it is a very arid land that needs rainfall all of the year. If you abrogate the will of G-d so that He will not sustain it with desirable rains then it becomes a poor land indeed that can be neither planted nor cultivated, and no crops shall grow upon its slopes.” </a:t>
            </a:r>
          </a:p>
          <a:p>
            <a:r>
              <a:rPr lang="en-ZA" sz="8800" dirty="0" smtClean="0"/>
              <a:t>Israel’s precarious dependence on rain from heaven for its water supply made it harder to fall into the error of believing that they single-handedly were in control of their own livelihood. Instead, they were forced to depend on the Almighty. No matter how proficiently they tilled the fields, if the rains didn’t come from heaven, they would not be able to produce anything. The rain represented </a:t>
            </a:r>
            <a:r>
              <a:rPr lang="he-IL" sz="8800" dirty="0" smtClean="0"/>
              <a:t>יהוה</a:t>
            </a:r>
            <a:r>
              <a:rPr lang="en-ZA" sz="8800" dirty="0" smtClean="0"/>
              <a:t>’s response to the spiritual condition of their lives.</a:t>
            </a:r>
          </a:p>
          <a:p>
            <a:pPr algn="ctr"/>
            <a:r>
              <a:rPr lang="en-ZA" sz="8800" i="1" dirty="0" smtClean="0">
                <a:solidFill>
                  <a:srgbClr val="004821"/>
                </a:solidFill>
              </a:rPr>
              <a:t>The eyes of </a:t>
            </a:r>
            <a:r>
              <a:rPr lang="he-IL" sz="8800" i="1" dirty="0" smtClean="0">
                <a:solidFill>
                  <a:srgbClr val="004821"/>
                </a:solidFill>
              </a:rPr>
              <a:t>יהוה</a:t>
            </a:r>
            <a:r>
              <a:rPr lang="en-ZA" sz="8800" i="1" dirty="0" smtClean="0">
                <a:solidFill>
                  <a:srgbClr val="004821"/>
                </a:solidFill>
              </a:rPr>
              <a:t> your Elohim are always on it, from the beginning of the year to the latter end of the year</a:t>
            </a:r>
            <a:r>
              <a:rPr lang="en-ZA" sz="8800" b="1" i="1" dirty="0" smtClean="0">
                <a:solidFill>
                  <a:srgbClr val="004821"/>
                </a:solidFill>
              </a:rPr>
              <a:t>. </a:t>
            </a:r>
            <a:r>
              <a:rPr lang="en-US" sz="8800" b="1" i="1" dirty="0" smtClean="0">
                <a:solidFill>
                  <a:srgbClr val="004821"/>
                </a:solidFill>
              </a:rPr>
              <a:t>(Deuteronomy 11:10-12)</a:t>
            </a:r>
          </a:p>
          <a:p>
            <a:endParaRPr lang="en-ZA" dirty="0" smtClean="0"/>
          </a:p>
          <a:p>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OPENING BLESSING</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“And it shall be, because you hear these right-rulings, and shall guard and do them, that </a:t>
            </a:r>
            <a:r>
              <a:rPr lang="he-IL" i="1" dirty="0" smtClean="0">
                <a:solidFill>
                  <a:srgbClr val="004821"/>
                </a:solidFill>
              </a:rPr>
              <a:t>יהוה</a:t>
            </a:r>
            <a:r>
              <a:rPr lang="en-ZA" i="1" dirty="0" smtClean="0">
                <a:solidFill>
                  <a:srgbClr val="004821"/>
                </a:solidFill>
              </a:rPr>
              <a:t> your Elohim shall guard with you the covenant and the kindness which He swore to your fathers, and shall love you and bless you and increase you, and shall bless the fruit of your womb and the fruit of your land, your grain and your new wine and your oil, the increase of your cattle and the offspring of your flock, in the land of which He swore to your fathers to give you. “Blessed are you above all peoples – there is not going to be a barren man or a barren woman among you or among your livestock. “And </a:t>
            </a:r>
            <a:r>
              <a:rPr lang="he-IL" i="1" dirty="0" smtClean="0">
                <a:solidFill>
                  <a:srgbClr val="004821"/>
                </a:solidFill>
              </a:rPr>
              <a:t>יהוה</a:t>
            </a:r>
            <a:r>
              <a:rPr lang="en-ZA" i="1" dirty="0" smtClean="0">
                <a:solidFill>
                  <a:srgbClr val="004821"/>
                </a:solidFill>
              </a:rPr>
              <a:t> shall turn away from you all sickness and put on you none of the evil diseases of </a:t>
            </a:r>
            <a:r>
              <a:rPr lang="en-ZA" i="1" dirty="0" err="1" smtClean="0">
                <a:solidFill>
                  <a:srgbClr val="004821"/>
                </a:solidFill>
              </a:rPr>
              <a:t>Mitsrayim</a:t>
            </a:r>
            <a:r>
              <a:rPr lang="en-ZA" i="1" dirty="0" smtClean="0">
                <a:solidFill>
                  <a:srgbClr val="004821"/>
                </a:solidFill>
              </a:rPr>
              <a:t> which you have known, but He shall put them on all those who hate you. </a:t>
            </a:r>
          </a:p>
          <a:p>
            <a:pPr algn="ctr"/>
            <a:r>
              <a:rPr lang="en-US" b="1" i="1" dirty="0" smtClean="0">
                <a:solidFill>
                  <a:srgbClr val="004821"/>
                </a:solidFill>
              </a:rPr>
              <a:t>(Deuteronomy 7:12-15)</a:t>
            </a:r>
          </a:p>
          <a:p>
            <a:endParaRPr lang="en-US" dirty="0" smtClean="0"/>
          </a:p>
          <a:p>
            <a:endParaRPr lang="en-ZA" dirty="0" smtClean="0"/>
          </a:p>
          <a:p>
            <a:endParaRPr lang="en-ZA" dirty="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ZA" dirty="0" smtClean="0"/>
              <a:t>COMMUNICATION</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i="1" dirty="0" smtClean="0">
                <a:solidFill>
                  <a:srgbClr val="004821"/>
                </a:solidFill>
              </a:rPr>
              <a:t>‘And it shall be that if you diligently obey My commands which I command you today, to love </a:t>
            </a:r>
            <a:r>
              <a:rPr lang="he-IL" sz="8800" i="1" dirty="0" smtClean="0">
                <a:solidFill>
                  <a:srgbClr val="004821"/>
                </a:solidFill>
              </a:rPr>
              <a:t>יהוה</a:t>
            </a:r>
            <a:r>
              <a:rPr lang="en-ZA" sz="8800" i="1" dirty="0" smtClean="0">
                <a:solidFill>
                  <a:srgbClr val="004821"/>
                </a:solidFill>
              </a:rPr>
              <a:t> your Elohim and to serve Him with all your heart and with all your being, then I shall give you the rain for your land in its season, the early rain and the latter rain, and you shall gather in your grain, and your new wine, and your oil. ‘And I shall give grass in your fields for your livestock, and you shall eat and be satisfied. ‘Guard yourselves, lest your heart be deceived, and you turn aside and serve other mighty ones and bow down to them. ‘Then the displeasure of </a:t>
            </a:r>
            <a:r>
              <a:rPr lang="he-IL" sz="8800" i="1" dirty="0" smtClean="0">
                <a:solidFill>
                  <a:srgbClr val="004821"/>
                </a:solidFill>
              </a:rPr>
              <a:t>יהוה</a:t>
            </a:r>
            <a:r>
              <a:rPr lang="en-ZA" sz="8800" i="1" dirty="0" smtClean="0">
                <a:solidFill>
                  <a:srgbClr val="004821"/>
                </a:solidFill>
              </a:rPr>
              <a:t> shall burn against you, and He shall shut up the heavens, and there be no rain, and the land not give its increase. And you shall perish quickly from the good land which </a:t>
            </a:r>
            <a:r>
              <a:rPr lang="he-IL" sz="8800" i="1" dirty="0" smtClean="0">
                <a:solidFill>
                  <a:srgbClr val="004821"/>
                </a:solidFill>
              </a:rPr>
              <a:t>יהוה</a:t>
            </a:r>
            <a:r>
              <a:rPr lang="en-ZA" sz="8800" i="1" dirty="0" smtClean="0">
                <a:solidFill>
                  <a:srgbClr val="004821"/>
                </a:solidFill>
              </a:rPr>
              <a:t> is giving you.  </a:t>
            </a:r>
            <a:r>
              <a:rPr lang="en-US" sz="8800" b="1" i="1" dirty="0" smtClean="0">
                <a:solidFill>
                  <a:srgbClr val="004821"/>
                </a:solidFill>
              </a:rPr>
              <a:t>(Deuteronomy 11:13-17)</a:t>
            </a:r>
          </a:p>
          <a:p>
            <a:r>
              <a:rPr lang="he-IL" sz="8800" dirty="0" smtClean="0"/>
              <a:t>יהוה</a:t>
            </a:r>
            <a:r>
              <a:rPr lang="en-ZA" sz="8800" dirty="0" smtClean="0"/>
              <a:t> uses the rain as a way to communicate with His people? If they are faithful, He will be pleased with them and send the rain in its season. However, upon their unfaithfulness, He will hold back the rain, thus giving them a sign of His divine displeasure. His intention was to bring about self-examination and repentance at the national level. People as a whole were blessed or judged, a faithful individual could still find himself in a drought situation if the nation went astray.</a:t>
            </a:r>
            <a:endParaRPr lang="en-US" sz="8800" i="1" dirty="0" smtClean="0">
              <a:solidFill>
                <a:srgbClr val="004821"/>
              </a:solidFill>
            </a:endParaRPr>
          </a:p>
          <a:p>
            <a:endParaRPr lang="en-US" dirty="0" smtClean="0"/>
          </a:p>
          <a:p>
            <a:endParaRPr lang="en-US" dirty="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TO RAIN</a:t>
            </a:r>
            <a:endParaRPr lang="en-ZA" dirty="0"/>
          </a:p>
        </p:txBody>
      </p:sp>
      <p:sp>
        <p:nvSpPr>
          <p:cNvPr id="3" name="Content Placeholder 2"/>
          <p:cNvSpPr>
            <a:spLocks noGrp="1"/>
          </p:cNvSpPr>
          <p:nvPr>
            <p:ph idx="1"/>
          </p:nvPr>
        </p:nvSpPr>
        <p:spPr/>
        <p:txBody>
          <a:bodyPr>
            <a:normAutofit fontScale="85000" lnSpcReduction="20000"/>
          </a:bodyPr>
          <a:lstStyle/>
          <a:p>
            <a:r>
              <a:rPr lang="en-ZA" sz="2600" dirty="0" smtClean="0"/>
              <a:t>The Hebrew word for </a:t>
            </a:r>
            <a:r>
              <a:rPr lang="en-ZA" sz="2600" i="1" dirty="0" smtClean="0"/>
              <a:t>“to rain”, </a:t>
            </a:r>
            <a:r>
              <a:rPr lang="en-ZA" sz="2600" dirty="0" err="1" smtClean="0"/>
              <a:t>matar</a:t>
            </a:r>
            <a:r>
              <a:rPr lang="en-ZA" sz="2600" dirty="0" smtClean="0"/>
              <a:t>, has a broader meaning. Basically, it can refer to anything that falls from heaven to earth. Rain is the classic example, but the following are also described as descending from heaven:</a:t>
            </a:r>
          </a:p>
          <a:p>
            <a:pPr marL="268288" indent="-268288">
              <a:buFont typeface="Arial" pitchFamily="34" charset="0"/>
              <a:buChar char="•"/>
            </a:pPr>
            <a:r>
              <a:rPr lang="en-ZA" sz="2600" i="1" dirty="0" smtClean="0">
                <a:solidFill>
                  <a:srgbClr val="004821"/>
                </a:solidFill>
              </a:rPr>
              <a:t>And </a:t>
            </a:r>
            <a:r>
              <a:rPr lang="he-IL" sz="2600" i="1" dirty="0" smtClean="0">
                <a:solidFill>
                  <a:srgbClr val="004821"/>
                </a:solidFill>
              </a:rPr>
              <a:t>יהוה</a:t>
            </a:r>
            <a:r>
              <a:rPr lang="en-ZA" sz="2600" i="1" dirty="0" smtClean="0">
                <a:solidFill>
                  <a:srgbClr val="004821"/>
                </a:solidFill>
              </a:rPr>
              <a:t> rained sulphur and fire on </a:t>
            </a:r>
            <a:r>
              <a:rPr lang="en-ZA" sz="2600" i="1" dirty="0" err="1" smtClean="0">
                <a:solidFill>
                  <a:srgbClr val="004821"/>
                </a:solidFill>
              </a:rPr>
              <a:t>Seḏom</a:t>
            </a:r>
            <a:r>
              <a:rPr lang="en-ZA" sz="2600" i="1" dirty="0" smtClean="0">
                <a:solidFill>
                  <a:srgbClr val="004821"/>
                </a:solidFill>
              </a:rPr>
              <a:t> and </a:t>
            </a:r>
            <a:r>
              <a:rPr lang="en-ZA" sz="2600" i="1" dirty="0" err="1" smtClean="0">
                <a:solidFill>
                  <a:srgbClr val="004821"/>
                </a:solidFill>
              </a:rPr>
              <a:t>Amorah</a:t>
            </a:r>
            <a:r>
              <a:rPr lang="en-ZA" sz="2600" i="1" dirty="0" smtClean="0">
                <a:solidFill>
                  <a:srgbClr val="004821"/>
                </a:solidFill>
              </a:rPr>
              <a:t>, from </a:t>
            </a:r>
            <a:r>
              <a:rPr lang="he-IL" sz="2600" i="1" dirty="0" smtClean="0">
                <a:solidFill>
                  <a:srgbClr val="004821"/>
                </a:solidFill>
              </a:rPr>
              <a:t>יהוה</a:t>
            </a:r>
            <a:r>
              <a:rPr lang="en-US" sz="2600" i="1" dirty="0" smtClean="0">
                <a:solidFill>
                  <a:srgbClr val="004821"/>
                </a:solidFill>
              </a:rPr>
              <a:t> out of the heavens. </a:t>
            </a:r>
            <a:r>
              <a:rPr lang="en-US" sz="2600" b="1" i="1" dirty="0" smtClean="0">
                <a:solidFill>
                  <a:srgbClr val="004821"/>
                </a:solidFill>
              </a:rPr>
              <a:t>(Genesis 19:24)</a:t>
            </a:r>
          </a:p>
          <a:p>
            <a:pPr marL="268288" indent="-268288">
              <a:buFont typeface="Arial" pitchFamily="34" charset="0"/>
              <a:buChar char="•"/>
            </a:pPr>
            <a:r>
              <a:rPr lang="en-ZA" sz="2600" i="1" dirty="0" smtClean="0">
                <a:solidFill>
                  <a:srgbClr val="004821"/>
                </a:solidFill>
              </a:rPr>
              <a:t>“See, tomorrow about this time I am causing very heavy hail to rain down, such as has not been in </a:t>
            </a:r>
            <a:r>
              <a:rPr lang="en-ZA" sz="2600" i="1" dirty="0" err="1" smtClean="0">
                <a:solidFill>
                  <a:srgbClr val="004821"/>
                </a:solidFill>
              </a:rPr>
              <a:t>Mitsrayim</a:t>
            </a:r>
            <a:r>
              <a:rPr lang="en-ZA" sz="2600" i="1" dirty="0" smtClean="0">
                <a:solidFill>
                  <a:srgbClr val="004821"/>
                </a:solidFill>
              </a:rPr>
              <a:t>, from the day of its founding until now. </a:t>
            </a:r>
            <a:r>
              <a:rPr lang="en-ZA" sz="2600" b="1" i="1" dirty="0" smtClean="0">
                <a:solidFill>
                  <a:srgbClr val="004821"/>
                </a:solidFill>
              </a:rPr>
              <a:t>(Exodus 9:18)</a:t>
            </a:r>
          </a:p>
          <a:p>
            <a:pPr marL="268288" indent="-268288">
              <a:buFont typeface="Arial" pitchFamily="34" charset="0"/>
              <a:buChar char="•"/>
            </a:pPr>
            <a:r>
              <a:rPr lang="en-ZA" sz="2600" i="1" dirty="0" smtClean="0">
                <a:solidFill>
                  <a:srgbClr val="004821"/>
                </a:solidFill>
              </a:rPr>
              <a:t>And </a:t>
            </a:r>
            <a:r>
              <a:rPr lang="he-IL" sz="2600" i="1" dirty="0" smtClean="0">
                <a:solidFill>
                  <a:srgbClr val="004821"/>
                </a:solidFill>
              </a:rPr>
              <a:t>יהוה</a:t>
            </a:r>
            <a:r>
              <a:rPr lang="en-ZA" sz="2600" i="1" dirty="0" smtClean="0">
                <a:solidFill>
                  <a:srgbClr val="004821"/>
                </a:solidFill>
              </a:rPr>
              <a:t> said to </a:t>
            </a:r>
            <a:r>
              <a:rPr lang="en-ZA" sz="2600" i="1" dirty="0" err="1" smtClean="0">
                <a:solidFill>
                  <a:srgbClr val="004821"/>
                </a:solidFill>
              </a:rPr>
              <a:t>Mosheh</a:t>
            </a:r>
            <a:r>
              <a:rPr lang="en-ZA" sz="2600" i="1" dirty="0" smtClean="0">
                <a:solidFill>
                  <a:srgbClr val="004821"/>
                </a:solidFill>
              </a:rPr>
              <a:t>, “See, I am raining bread from the heavens for you. And the people shall go out and gather a day’s portion every day, in order to try them, whether they walk in My Torah or not. </a:t>
            </a:r>
            <a:r>
              <a:rPr lang="en-US" sz="2600" b="1" i="1" dirty="0" smtClean="0">
                <a:solidFill>
                  <a:srgbClr val="004821"/>
                </a:solidFill>
              </a:rPr>
              <a:t>(Exodus 16:4) </a:t>
            </a:r>
          </a:p>
          <a:p>
            <a:r>
              <a:rPr lang="en-ZA" sz="2600" dirty="0" smtClean="0"/>
              <a:t>When man contemplates His Creator, there may seem to be an unbridgeable gap between heaven and earth. In Israel, where life depends upon rain, you had no choice but to look up. Rain, manna, and punishments  are all things that are needed to grow and prosper. </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FROM HEAVEN</a:t>
            </a:r>
            <a:endParaRPr lang="en-ZA" dirty="0"/>
          </a:p>
        </p:txBody>
      </p:sp>
      <p:sp>
        <p:nvSpPr>
          <p:cNvPr id="3" name="Content Placeholder 2"/>
          <p:cNvSpPr>
            <a:spLocks noGrp="1"/>
          </p:cNvSpPr>
          <p:nvPr>
            <p:ph idx="1"/>
          </p:nvPr>
        </p:nvSpPr>
        <p:spPr/>
        <p:txBody>
          <a:bodyPr/>
          <a:lstStyle/>
          <a:p>
            <a:r>
              <a:rPr lang="en-ZA" dirty="0" smtClean="0"/>
              <a:t>There is more proof that something from heaven can come down to earth:</a:t>
            </a:r>
          </a:p>
          <a:p>
            <a:pPr marL="268288" indent="-268288">
              <a:buFont typeface="Arial" pitchFamily="34" charset="0"/>
              <a:buChar char="•"/>
            </a:pPr>
            <a:r>
              <a:rPr lang="en-ZA" i="1" dirty="0" smtClean="0">
                <a:solidFill>
                  <a:srgbClr val="004821"/>
                </a:solidFill>
              </a:rPr>
              <a:t>“Because I have come down out of the heaven, not to do My own desire, but the desire of Him who sent Me. </a:t>
            </a:r>
            <a:r>
              <a:rPr lang="en-ZA" b="1" i="1" dirty="0" smtClean="0">
                <a:solidFill>
                  <a:srgbClr val="004821"/>
                </a:solidFill>
              </a:rPr>
              <a:t>(John 6:38)</a:t>
            </a:r>
          </a:p>
          <a:p>
            <a:pPr marL="268288" indent="-268288">
              <a:buFont typeface="Arial" pitchFamily="34" charset="0"/>
              <a:buChar char="•"/>
            </a:pPr>
            <a:r>
              <a:rPr lang="en-ZA" i="1" dirty="0" smtClean="0">
                <a:solidFill>
                  <a:srgbClr val="004821"/>
                </a:solidFill>
              </a:rPr>
              <a:t>“And no one has gone up into the heaven except He who came down from the heaven – the Son of </a:t>
            </a:r>
            <a:r>
              <a:rPr lang="en-ZA" i="1" dirty="0" err="1" smtClean="0">
                <a:solidFill>
                  <a:srgbClr val="004821"/>
                </a:solidFill>
              </a:rPr>
              <a:t>Aḏam</a:t>
            </a:r>
            <a:r>
              <a:rPr lang="en-ZA" i="1" dirty="0" smtClean="0">
                <a:solidFill>
                  <a:srgbClr val="004821"/>
                </a:solidFill>
              </a:rPr>
              <a:t>. </a:t>
            </a:r>
            <a:r>
              <a:rPr lang="en-ZA" b="1" i="1" dirty="0" smtClean="0">
                <a:solidFill>
                  <a:srgbClr val="004821"/>
                </a:solidFill>
              </a:rPr>
              <a:t>(John 3:13)</a:t>
            </a:r>
          </a:p>
          <a:p>
            <a:pPr marL="268288" indent="-268288">
              <a:buFont typeface="Arial" pitchFamily="34" charset="0"/>
              <a:buChar char="•"/>
            </a:pPr>
            <a:r>
              <a:rPr lang="en-ZA" i="1" dirty="0" smtClean="0">
                <a:solidFill>
                  <a:srgbClr val="004821"/>
                </a:solidFill>
              </a:rPr>
              <a:t>And He said to them, “You are from below, I am from above. You are of this world, I am not of this world. </a:t>
            </a:r>
            <a:r>
              <a:rPr lang="en-ZA" b="1" i="1" dirty="0" smtClean="0">
                <a:solidFill>
                  <a:srgbClr val="004821"/>
                </a:solidFill>
              </a:rPr>
              <a:t>(John 8:23)</a:t>
            </a:r>
          </a:p>
          <a:p>
            <a:r>
              <a:rPr lang="en-ZA" dirty="0" smtClean="0"/>
              <a:t>In John, </a:t>
            </a:r>
            <a:r>
              <a:rPr lang="he-IL" dirty="0" smtClean="0"/>
              <a:t>יהושע</a:t>
            </a:r>
            <a:r>
              <a:rPr lang="en-ZA" dirty="0" smtClean="0"/>
              <a:t> also connects Himself to the manna that </a:t>
            </a:r>
            <a:r>
              <a:rPr lang="en-ZA" i="1" dirty="0" smtClean="0"/>
              <a:t>“fell from heaven”:</a:t>
            </a:r>
          </a:p>
          <a:p>
            <a:pPr algn="ctr"/>
            <a:r>
              <a:rPr lang="en-ZA" i="1" dirty="0" smtClean="0">
                <a:solidFill>
                  <a:srgbClr val="004821"/>
                </a:solidFill>
              </a:rPr>
              <a:t>“For the bread of Elohim is He who comes down out of the heaven and gives life to the world.” </a:t>
            </a:r>
            <a:r>
              <a:rPr lang="en-ZA" b="1" i="1" dirty="0" smtClean="0">
                <a:solidFill>
                  <a:srgbClr val="004821"/>
                </a:solidFill>
              </a:rPr>
              <a:t>(John 6:33)</a:t>
            </a:r>
          </a:p>
          <a:p>
            <a:endParaRPr lang="en-ZA" dirty="0" smtClean="0"/>
          </a:p>
          <a:p>
            <a:endParaRPr lang="en-ZA" dirty="0" smtClean="0"/>
          </a:p>
          <a:p>
            <a:endParaRPr lang="en-ZA" dirty="0" smtClean="0"/>
          </a:p>
          <a:p>
            <a:endParaRPr lang="en-US" i="1" dirty="0" smtClean="0">
              <a:solidFill>
                <a:srgbClr val="004821"/>
              </a:solidFill>
            </a:endParaRP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BATTLE FROM HEAVEN</a:t>
            </a:r>
            <a:endParaRPr lang="en-ZA" dirty="0"/>
          </a:p>
        </p:txBody>
      </p:sp>
      <p:sp>
        <p:nvSpPr>
          <p:cNvPr id="3" name="Content Placeholder 2"/>
          <p:cNvSpPr>
            <a:spLocks noGrp="1"/>
          </p:cNvSpPr>
          <p:nvPr>
            <p:ph idx="1"/>
          </p:nvPr>
        </p:nvSpPr>
        <p:spPr/>
        <p:txBody>
          <a:bodyPr>
            <a:normAutofit/>
          </a:bodyPr>
          <a:lstStyle/>
          <a:p>
            <a:r>
              <a:rPr lang="en-ZA" dirty="0" smtClean="0"/>
              <a:t>We have another connection here on earth with something that has come down to us from heaven:</a:t>
            </a:r>
          </a:p>
          <a:p>
            <a:pPr algn="ctr"/>
            <a:r>
              <a:rPr lang="en-ZA" i="1" dirty="0" smtClean="0">
                <a:solidFill>
                  <a:srgbClr val="004821"/>
                </a:solidFill>
              </a:rPr>
              <a:t>“How you have fallen from the heavens, O </a:t>
            </a:r>
            <a:r>
              <a:rPr lang="en-ZA" i="1" dirty="0" err="1" smtClean="0">
                <a:solidFill>
                  <a:srgbClr val="004821"/>
                </a:solidFill>
              </a:rPr>
              <a:t>Hĕlĕl</a:t>
            </a:r>
            <a:r>
              <a:rPr lang="en-ZA" i="1" dirty="0" smtClean="0">
                <a:solidFill>
                  <a:srgbClr val="004821"/>
                </a:solidFill>
              </a:rPr>
              <a:t>, son of the morning! You have been cut down to the ground, you who laid low the gentiles! </a:t>
            </a:r>
            <a:r>
              <a:rPr lang="en-ZA" b="1" i="1" dirty="0" smtClean="0">
                <a:solidFill>
                  <a:srgbClr val="004821"/>
                </a:solidFill>
              </a:rPr>
              <a:t>(Isaiah 14:12)</a:t>
            </a:r>
          </a:p>
          <a:p>
            <a:r>
              <a:rPr lang="en-ZA" dirty="0" smtClean="0"/>
              <a:t>Prophetically, after the 1,000 year millennium, we are told that it is fire from heaven that will defeat </a:t>
            </a:r>
            <a:r>
              <a:rPr lang="en-ZA" dirty="0" err="1" smtClean="0"/>
              <a:t>hasatan</a:t>
            </a:r>
            <a:r>
              <a:rPr lang="en-ZA" dirty="0" smtClean="0"/>
              <a:t> and those who side with him:</a:t>
            </a:r>
          </a:p>
          <a:p>
            <a:pPr algn="ctr"/>
            <a:r>
              <a:rPr lang="en-ZA" i="1" dirty="0" smtClean="0">
                <a:solidFill>
                  <a:srgbClr val="004821"/>
                </a:solidFill>
              </a:rPr>
              <a:t>And they came up over the breadth of the earth and surrounded the camp of the set-apart ones and the beloved city. And fire came down from Elohim out of the heaven and consumed them</a:t>
            </a:r>
            <a:r>
              <a:rPr lang="en-ZA" b="1" i="1" dirty="0" smtClean="0">
                <a:solidFill>
                  <a:srgbClr val="004821"/>
                </a:solidFill>
              </a:rPr>
              <a:t>. (Revelation 20:9)</a:t>
            </a:r>
          </a:p>
          <a:p>
            <a:r>
              <a:rPr lang="en-ZA" dirty="0" smtClean="0"/>
              <a:t>Then eternity ushers in something else from heaven above:</a:t>
            </a:r>
          </a:p>
          <a:p>
            <a:pPr algn="ctr"/>
            <a:r>
              <a:rPr lang="en-ZA" i="1" dirty="0" smtClean="0">
                <a:solidFill>
                  <a:srgbClr val="004821"/>
                </a:solidFill>
              </a:rPr>
              <a:t>And I, </a:t>
            </a:r>
            <a:r>
              <a:rPr lang="en-ZA" i="1" dirty="0" err="1" smtClean="0">
                <a:solidFill>
                  <a:srgbClr val="004821"/>
                </a:solidFill>
              </a:rPr>
              <a:t>Yoḥanan</a:t>
            </a:r>
            <a:r>
              <a:rPr lang="en-ZA" i="1" dirty="0" smtClean="0">
                <a:solidFill>
                  <a:srgbClr val="004821"/>
                </a:solidFill>
              </a:rPr>
              <a:t>, saw the set-apart city, renewed </a:t>
            </a:r>
            <a:r>
              <a:rPr lang="en-ZA" i="1" dirty="0" err="1" smtClean="0">
                <a:solidFill>
                  <a:srgbClr val="004821"/>
                </a:solidFill>
              </a:rPr>
              <a:t>Yerushalayim</a:t>
            </a:r>
            <a:r>
              <a:rPr lang="en-ZA" i="1" dirty="0" smtClean="0">
                <a:solidFill>
                  <a:srgbClr val="004821"/>
                </a:solidFill>
              </a:rPr>
              <a:t>, coming down out of the heaven from Elohim, prepared as a bride adorned for her husband</a:t>
            </a:r>
            <a:r>
              <a:rPr lang="en-ZA" b="1" i="1" dirty="0" smtClean="0">
                <a:solidFill>
                  <a:srgbClr val="004821"/>
                </a:solidFill>
              </a:rPr>
              <a:t>. (Revelation 21:2)</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LOOK UP</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Let the wilderness and the dry place be glad for them, and let the desert rejoice, and blossom as the rose. It blossoms much and rejoices, even with joy and singing. The esteem of </a:t>
            </a:r>
            <a:r>
              <a:rPr lang="en-ZA" i="1" dirty="0" err="1" smtClean="0">
                <a:solidFill>
                  <a:srgbClr val="004821"/>
                </a:solidFill>
              </a:rPr>
              <a:t>Leḇanon</a:t>
            </a:r>
            <a:r>
              <a:rPr lang="en-ZA" i="1" dirty="0" smtClean="0">
                <a:solidFill>
                  <a:srgbClr val="004821"/>
                </a:solidFill>
              </a:rPr>
              <a:t> shall be given to it, the excellence of </a:t>
            </a:r>
            <a:r>
              <a:rPr lang="en-ZA" i="1" dirty="0" err="1" smtClean="0">
                <a:solidFill>
                  <a:srgbClr val="004821"/>
                </a:solidFill>
              </a:rPr>
              <a:t>Karmel</a:t>
            </a:r>
            <a:r>
              <a:rPr lang="en-ZA" i="1" dirty="0" smtClean="0">
                <a:solidFill>
                  <a:srgbClr val="004821"/>
                </a:solidFill>
              </a:rPr>
              <a:t> and Sharon. They shall see the esteem of </a:t>
            </a:r>
            <a:r>
              <a:rPr lang="he-IL" i="1" dirty="0" smtClean="0">
                <a:solidFill>
                  <a:srgbClr val="004821"/>
                </a:solidFill>
              </a:rPr>
              <a:t>יהוה</a:t>
            </a:r>
            <a:r>
              <a:rPr lang="en-ZA" i="1" dirty="0" smtClean="0">
                <a:solidFill>
                  <a:srgbClr val="004821"/>
                </a:solidFill>
              </a:rPr>
              <a:t>, the </a:t>
            </a:r>
            <a:r>
              <a:rPr lang="en-ZA" i="1" dirty="0" err="1" smtClean="0">
                <a:solidFill>
                  <a:srgbClr val="004821"/>
                </a:solidFill>
              </a:rPr>
              <a:t>excellency</a:t>
            </a:r>
            <a:r>
              <a:rPr lang="en-ZA" i="1" dirty="0" smtClean="0">
                <a:solidFill>
                  <a:srgbClr val="004821"/>
                </a:solidFill>
              </a:rPr>
              <a:t> of our Elohim. ... because waters shall burst forth in the wilderness, and streams in the desert. </a:t>
            </a:r>
            <a:r>
              <a:rPr lang="en-US" b="1" i="1" dirty="0" smtClean="0">
                <a:solidFill>
                  <a:srgbClr val="004821"/>
                </a:solidFill>
              </a:rPr>
              <a:t>(Isaiah 35:1-6)</a:t>
            </a:r>
          </a:p>
          <a:p>
            <a:r>
              <a:rPr lang="en-ZA" dirty="0" smtClean="0"/>
              <a:t>Israel does have the River Jordan and it is located hundreds of feet below sea level therefore you cannot use ditches for irrigation. Today, as a result of their own strength, the Israeli’s have been able to “</a:t>
            </a:r>
            <a:r>
              <a:rPr lang="en-ZA" i="1" dirty="0" smtClean="0"/>
              <a:t>solve” </a:t>
            </a:r>
            <a:r>
              <a:rPr lang="en-ZA" dirty="0" smtClean="0"/>
              <a:t>their water problem by pumping up the water from the Sea of Galilee. There will come a day in the future when once more Israel will be forced </a:t>
            </a:r>
            <a:r>
              <a:rPr lang="en-ZA" i="1" dirty="0" smtClean="0"/>
              <a:t>“to look up”</a:t>
            </a:r>
            <a:r>
              <a:rPr lang="en-ZA" dirty="0" smtClean="0"/>
              <a:t> for their sustenance, and then the deserts will be blooming due to abundant water. The same way we will be forced too: </a:t>
            </a:r>
          </a:p>
          <a:p>
            <a:pPr algn="ctr"/>
            <a:r>
              <a:rPr lang="en-ZA" i="1" dirty="0" smtClean="0">
                <a:solidFill>
                  <a:srgbClr val="004821"/>
                </a:solidFill>
              </a:rPr>
              <a:t>“And when these matters begin to take place, look up and lift up your heads, because your redemption draws near</a:t>
            </a:r>
            <a:r>
              <a:rPr lang="en-ZA" b="1" i="1" dirty="0" smtClean="0">
                <a:solidFill>
                  <a:srgbClr val="004821"/>
                </a:solidFill>
              </a:rPr>
              <a:t>.” (Luke 21:28)</a:t>
            </a:r>
          </a:p>
          <a:p>
            <a:endParaRPr lang="en-ZA" dirty="0" smtClean="0"/>
          </a:p>
          <a:p>
            <a:endParaRPr lang="en-US" i="1" dirty="0" smtClean="0">
              <a:solidFill>
                <a:srgbClr val="004821"/>
              </a:solidFill>
            </a:endParaRP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ZA" smtClean="0"/>
              <a:t>DISPOSESS NATIONS</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‘For if you diligently guard all these commands which I command you, to do it, to love </a:t>
            </a:r>
            <a:r>
              <a:rPr lang="he-IL" i="1" dirty="0" smtClean="0">
                <a:solidFill>
                  <a:srgbClr val="004821"/>
                </a:solidFill>
              </a:rPr>
              <a:t>יהוה</a:t>
            </a:r>
            <a:r>
              <a:rPr lang="en-ZA" i="1" dirty="0" smtClean="0">
                <a:solidFill>
                  <a:srgbClr val="004821"/>
                </a:solidFill>
              </a:rPr>
              <a:t> your Elohim, to walk in all His ways, and to cling to Him, then </a:t>
            </a:r>
            <a:r>
              <a:rPr lang="he-IL" i="1" dirty="0" smtClean="0">
                <a:solidFill>
                  <a:srgbClr val="004821"/>
                </a:solidFill>
              </a:rPr>
              <a:t>יהוה</a:t>
            </a:r>
            <a:r>
              <a:rPr lang="en-ZA" i="1" dirty="0" smtClean="0">
                <a:solidFill>
                  <a:srgbClr val="004821"/>
                </a:solidFill>
              </a:rPr>
              <a:t> shall drive out all these nations before you, and you shall dispossess greater and stronger nations than you. ‘Every place on which the sole of your foot treads is yours: from the wilderness, and </a:t>
            </a:r>
            <a:r>
              <a:rPr lang="en-ZA" i="1" dirty="0" err="1" smtClean="0">
                <a:solidFill>
                  <a:srgbClr val="004821"/>
                </a:solidFill>
              </a:rPr>
              <a:t>Leḇanon</a:t>
            </a:r>
            <a:r>
              <a:rPr lang="en-ZA" i="1" dirty="0" smtClean="0">
                <a:solidFill>
                  <a:srgbClr val="004821"/>
                </a:solidFill>
              </a:rPr>
              <a:t>, from the river, the River Euphrates, even to the Western Sea is your border. ‘No man shall stand against you. </a:t>
            </a:r>
            <a:r>
              <a:rPr lang="he-IL" i="1" dirty="0" smtClean="0">
                <a:solidFill>
                  <a:srgbClr val="004821"/>
                </a:solidFill>
              </a:rPr>
              <a:t>יהוה</a:t>
            </a:r>
            <a:r>
              <a:rPr lang="en-ZA" i="1" dirty="0" smtClean="0">
                <a:solidFill>
                  <a:srgbClr val="004821"/>
                </a:solidFill>
              </a:rPr>
              <a:t> your Elohim shall put the dread of you and the fear of you upon all the land where you tread, as He has spoken to you. </a:t>
            </a:r>
            <a:r>
              <a:rPr lang="en-US" b="1" i="1" dirty="0" smtClean="0">
                <a:solidFill>
                  <a:srgbClr val="004821"/>
                </a:solidFill>
              </a:rPr>
              <a:t>(Deuteronomy 11:22-25)</a:t>
            </a:r>
          </a:p>
          <a:p>
            <a:endParaRPr lang="en-US" dirty="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MARRIAGE COVENANT</a:t>
            </a:r>
            <a:endParaRPr lang="en-ZA" dirty="0"/>
          </a:p>
        </p:txBody>
      </p:sp>
      <p:sp>
        <p:nvSpPr>
          <p:cNvPr id="3" name="Content Placeholder 2"/>
          <p:cNvSpPr>
            <a:spLocks noGrp="1"/>
          </p:cNvSpPr>
          <p:nvPr>
            <p:ph idx="1"/>
          </p:nvPr>
        </p:nvSpPr>
        <p:spPr/>
        <p:txBody>
          <a:bodyPr/>
          <a:lstStyle/>
          <a:p>
            <a:r>
              <a:rPr lang="en-US" dirty="0" smtClean="0"/>
              <a:t>When Moses carried the confirmation of the marriage covenant, our </a:t>
            </a:r>
            <a:r>
              <a:rPr lang="en-US" dirty="0" err="1" smtClean="0"/>
              <a:t>ketubah</a:t>
            </a:r>
            <a:r>
              <a:rPr lang="en-US" dirty="0" smtClean="0"/>
              <a:t>, written on two stone tablets, in his two hands (representing the Two Houses; the two witnesses of Messiah) down the Mountain to give to the people, he did not find people waiting for the Words of life. What Moses saw was a god, an idol bridegroom that Israel had substituted for </a:t>
            </a:r>
            <a:r>
              <a:rPr lang="he-IL" dirty="0" smtClean="0"/>
              <a:t>יהוה</a:t>
            </a:r>
            <a:r>
              <a:rPr lang="en-US" dirty="0" smtClean="0"/>
              <a:t>. Moses understood that the marriage covenant with </a:t>
            </a:r>
            <a:r>
              <a:rPr lang="he-IL" dirty="0" smtClean="0"/>
              <a:t>יהוה</a:t>
            </a:r>
            <a:r>
              <a:rPr lang="en-US" dirty="0" smtClean="0"/>
              <a:t> had been broken. In his great sorrow he smashed the two stone tablets before their eyes, symbolic of the Two Houses of Israel, the Twelve Tribes, being scattered among the Nations. </a:t>
            </a:r>
            <a:r>
              <a:rPr lang="he-IL" dirty="0" smtClean="0"/>
              <a:t>יהוה</a:t>
            </a:r>
            <a:r>
              <a:rPr lang="en-US" dirty="0" smtClean="0"/>
              <a:t> warned them that if they broke the Covenant He would scatter them among the Nations (where they are still living today). Later when Moses returned with the newly inscribed tablets in his hands to the Children of Israel at Mount Sinai, it was a prophetic picture of the renewing of that broken Covenant, a prophecy that is being fulfilled, even in our day.</a:t>
            </a:r>
            <a:endParaRPr lang="en-ZA" dirty="0"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ZA" dirty="0" smtClean="0"/>
              <a:t>ISREALITE</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Therefore remember that you, once gentiles in the flesh, who are called ‘the </a:t>
            </a:r>
            <a:r>
              <a:rPr lang="en-ZA" sz="2400" i="1" dirty="0" err="1" smtClean="0">
                <a:solidFill>
                  <a:srgbClr val="004821"/>
                </a:solidFill>
              </a:rPr>
              <a:t>uncircumcision</a:t>
            </a:r>
            <a:r>
              <a:rPr lang="en-ZA" sz="2400" i="1" dirty="0" smtClean="0">
                <a:solidFill>
                  <a:srgbClr val="004821"/>
                </a:solidFill>
              </a:rPr>
              <a:t>’ .. that at that time you were without Messiah, excluded from the citizenship of </a:t>
            </a:r>
            <a:r>
              <a:rPr lang="en-ZA" sz="2400" i="1" dirty="0" err="1" smtClean="0">
                <a:solidFill>
                  <a:srgbClr val="004821"/>
                </a:solidFill>
              </a:rPr>
              <a:t>Yisra’ĕl</a:t>
            </a:r>
            <a:r>
              <a:rPr lang="en-ZA" sz="2400" i="1" dirty="0" smtClean="0">
                <a:solidFill>
                  <a:srgbClr val="004821"/>
                </a:solidFill>
              </a:rPr>
              <a:t> and strangers from the covenants of promise, having no expectation and without Elohim in the world. But now in Messiah </a:t>
            </a:r>
            <a:r>
              <a:rPr lang="he-IL" sz="2400" i="1" dirty="0" smtClean="0">
                <a:solidFill>
                  <a:srgbClr val="004821"/>
                </a:solidFill>
              </a:rPr>
              <a:t>יהושע</a:t>
            </a:r>
            <a:r>
              <a:rPr lang="en-ZA" sz="2400" i="1" dirty="0" smtClean="0">
                <a:solidFill>
                  <a:srgbClr val="004821"/>
                </a:solidFill>
              </a:rPr>
              <a:t> you who once were far off have been brought near by the blood of the Messiah. For He is our peace, who has made both one, and having broken down the partition of the barrier, having abolished in His flesh the enmity – the Torah of the commands in dogma – so as to create in Himself one renewed man from the two, thus making peace, and to completely restore to favour both of them unto Elohim in one body through the stake, having destroyed the enmity by it. And having come, He brought as Good News peace to you who were far off, and peace to those near. Because through Him we both have access to the Father by one Spirit. So then you are no longer strangers and foreigners, but fellow citizens with the set-apart ones and members of the household of Elohim, having been built upon the foundation of the emissaries and prophets, </a:t>
            </a:r>
            <a:r>
              <a:rPr lang="he-IL" sz="2400" i="1" dirty="0" smtClean="0">
                <a:solidFill>
                  <a:srgbClr val="004821"/>
                </a:solidFill>
              </a:rPr>
              <a:t>יהושע</a:t>
            </a:r>
            <a:r>
              <a:rPr lang="en-ZA" sz="2400" i="1" dirty="0" smtClean="0">
                <a:solidFill>
                  <a:srgbClr val="004821"/>
                </a:solidFill>
              </a:rPr>
              <a:t> Messiah Himself being chief corner-stone</a:t>
            </a:r>
            <a:r>
              <a:rPr lang="en-ZA" sz="2400" b="1" i="1" dirty="0" smtClean="0">
                <a:solidFill>
                  <a:srgbClr val="004821"/>
                </a:solidFill>
              </a:rPr>
              <a:t>, </a:t>
            </a:r>
            <a:r>
              <a:rPr lang="en-US" sz="2400" b="1" i="1" dirty="0" smtClean="0">
                <a:solidFill>
                  <a:srgbClr val="004821"/>
                </a:solidFill>
              </a:rPr>
              <a:t>(Ephesians 2:11-20)</a:t>
            </a:r>
          </a:p>
          <a:p>
            <a:endParaRPr lang="en-US" dirty="0" smtClean="0"/>
          </a:p>
          <a:p>
            <a:endParaRPr lang="en-ZA" dirty="0" smtClean="0"/>
          </a:p>
          <a:p>
            <a:endParaRPr lang="en-Z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COMFORT TO ZION</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But </a:t>
            </a:r>
            <a:r>
              <a:rPr lang="en-ZA" i="1" dirty="0" err="1" smtClean="0">
                <a:solidFill>
                  <a:srgbClr val="004821"/>
                </a:solidFill>
              </a:rPr>
              <a:t>Tsiyon</a:t>
            </a:r>
            <a:r>
              <a:rPr lang="en-ZA" i="1" dirty="0" smtClean="0">
                <a:solidFill>
                  <a:srgbClr val="004821"/>
                </a:solidFill>
              </a:rPr>
              <a:t> says, “</a:t>
            </a:r>
            <a:r>
              <a:rPr lang="he-IL" i="1" dirty="0" smtClean="0">
                <a:solidFill>
                  <a:srgbClr val="004821"/>
                </a:solidFill>
              </a:rPr>
              <a:t>יהוה</a:t>
            </a:r>
            <a:r>
              <a:rPr lang="en-US" i="1" dirty="0" smtClean="0">
                <a:solidFill>
                  <a:srgbClr val="004821"/>
                </a:solidFill>
              </a:rPr>
              <a:t> has forsaken me, and </a:t>
            </a:r>
            <a:r>
              <a:rPr lang="he-IL" i="1" dirty="0" smtClean="0">
                <a:solidFill>
                  <a:srgbClr val="004821"/>
                </a:solidFill>
              </a:rPr>
              <a:t>יהוה</a:t>
            </a:r>
            <a:r>
              <a:rPr lang="en-ZA" i="1" dirty="0" smtClean="0">
                <a:solidFill>
                  <a:srgbClr val="004821"/>
                </a:solidFill>
              </a:rPr>
              <a:t> has forgotten me.” “Would a woman forget her nursing child, and not have compassion on the son of her womb? Though they forget, I never forget you. “See, I have inscribed you on the palms of My hands; your walls are always before Me. “Your sons shall hurry, your destroyers and those who laid you waste depart from you. “Lift up your eyes round about and see, all of them gather together and come to you. As I live,” declares </a:t>
            </a:r>
            <a:r>
              <a:rPr lang="he-IL" i="1" dirty="0" smtClean="0">
                <a:solidFill>
                  <a:srgbClr val="004821"/>
                </a:solidFill>
              </a:rPr>
              <a:t>יהוה</a:t>
            </a:r>
            <a:r>
              <a:rPr lang="en-ZA" i="1" dirty="0" smtClean="0">
                <a:solidFill>
                  <a:srgbClr val="004821"/>
                </a:solidFill>
              </a:rPr>
              <a:t>, “you shall put on all of them as an ornament, and bind them on you as a bride does. “For your wastes, and your deserted places, and the land of your destruction, shall soon be too narrow for the inhabitants, while those who swallowed you up are far away. </a:t>
            </a:r>
            <a:r>
              <a:rPr lang="en-US" b="1" i="1" dirty="0" smtClean="0">
                <a:solidFill>
                  <a:srgbClr val="004821"/>
                </a:solidFill>
              </a:rPr>
              <a:t>(Isaiah 49:14-19)</a:t>
            </a:r>
          </a:p>
          <a:p>
            <a:pPr>
              <a:lnSpc>
                <a:spcPts val="2300"/>
              </a:lnSpc>
            </a:pPr>
            <a:r>
              <a:rPr lang="en-ZA" dirty="0" smtClean="0"/>
              <a:t>This period is known as the </a:t>
            </a:r>
            <a:r>
              <a:rPr lang="en-ZA" i="1" dirty="0" smtClean="0"/>
              <a:t>“7 Weeks of Consolation”; </a:t>
            </a:r>
            <a:r>
              <a:rPr lang="en-ZA" dirty="0" smtClean="0"/>
              <a:t>as the </a:t>
            </a:r>
            <a:r>
              <a:rPr lang="en-ZA" dirty="0" err="1" smtClean="0"/>
              <a:t>Haftorah</a:t>
            </a:r>
            <a:r>
              <a:rPr lang="en-ZA" dirty="0" smtClean="0"/>
              <a:t> readings reflect consolation and promise to </a:t>
            </a:r>
            <a:r>
              <a:rPr lang="en-ZA" dirty="0" err="1" smtClean="0"/>
              <a:t>Tzion</a:t>
            </a:r>
            <a:r>
              <a:rPr lang="en-ZA" dirty="0" smtClean="0"/>
              <a:t>. Last week’s </a:t>
            </a:r>
            <a:r>
              <a:rPr lang="en-ZA" dirty="0" err="1" smtClean="0"/>
              <a:t>Haftorah</a:t>
            </a:r>
            <a:r>
              <a:rPr lang="en-ZA" dirty="0" smtClean="0"/>
              <a:t> reading began with </a:t>
            </a:r>
            <a:r>
              <a:rPr lang="en-ZA" i="1" dirty="0" smtClean="0">
                <a:solidFill>
                  <a:srgbClr val="004821"/>
                </a:solidFill>
              </a:rPr>
              <a:t>Isaiah 40:1; “Comfort, comfort My people!” says your Elohim.</a:t>
            </a:r>
            <a:r>
              <a:rPr lang="en-ZA" dirty="0" smtClean="0"/>
              <a:t> Here, </a:t>
            </a:r>
            <a:r>
              <a:rPr lang="he-IL" dirty="0" smtClean="0"/>
              <a:t>יהוה</a:t>
            </a:r>
            <a:r>
              <a:rPr lang="en-ZA" dirty="0" smtClean="0"/>
              <a:t> instructs the prophet to speak words of comfort to </a:t>
            </a:r>
            <a:r>
              <a:rPr lang="en-ZA" dirty="0" err="1" smtClean="0"/>
              <a:t>Tzion</a:t>
            </a:r>
            <a:r>
              <a:rPr lang="en-ZA" dirty="0" smtClean="0"/>
              <a:t>. But, </a:t>
            </a:r>
            <a:r>
              <a:rPr lang="en-ZA" dirty="0" err="1" smtClean="0"/>
              <a:t>Tzion</a:t>
            </a:r>
            <a:r>
              <a:rPr lang="en-ZA" dirty="0" smtClean="0"/>
              <a:t> responds that </a:t>
            </a:r>
            <a:r>
              <a:rPr lang="he-IL" dirty="0" smtClean="0"/>
              <a:t>יהוה</a:t>
            </a:r>
            <a:r>
              <a:rPr lang="en-ZA" dirty="0" smtClean="0"/>
              <a:t> has forsaken her. So now, it’s </a:t>
            </a:r>
            <a:r>
              <a:rPr lang="he-IL" dirty="0" smtClean="0"/>
              <a:t>יהוה</a:t>
            </a:r>
            <a:r>
              <a:rPr lang="en-ZA" dirty="0" smtClean="0"/>
              <a:t> Who consoles His bride. </a:t>
            </a:r>
            <a:endParaRPr lang="en-Z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BECOME A:</a:t>
            </a:r>
            <a:endParaRPr lang="en-ZA" dirty="0"/>
          </a:p>
        </p:txBody>
      </p:sp>
      <p:sp>
        <p:nvSpPr>
          <p:cNvPr id="3" name="Content Placeholder 2"/>
          <p:cNvSpPr>
            <a:spLocks noGrp="1"/>
          </p:cNvSpPr>
          <p:nvPr>
            <p:ph idx="1"/>
          </p:nvPr>
        </p:nvSpPr>
        <p:spPr/>
        <p:txBody>
          <a:bodyPr>
            <a:normAutofit/>
          </a:bodyPr>
          <a:lstStyle/>
          <a:p>
            <a:r>
              <a:rPr lang="en-US" b="1" dirty="0" smtClean="0"/>
              <a:t>AKROBUSTIA</a:t>
            </a:r>
            <a:r>
              <a:rPr lang="en-US" dirty="0" smtClean="0"/>
              <a:t> Strong’s #203: one who is a believer, having the knowledge of the Torah and principles of God but by not valuing their inheritance began mixing holiness with unholy lifestyles became enticed and fell away into lawlessness. By acting as an uncircumcised he tossed away his circumcision. Through repentance the </a:t>
            </a:r>
            <a:r>
              <a:rPr lang="en-US" dirty="0" err="1" smtClean="0"/>
              <a:t>akrobustia</a:t>
            </a:r>
            <a:r>
              <a:rPr lang="en-US" dirty="0" smtClean="0"/>
              <a:t> began to return to Torah and the principles of </a:t>
            </a:r>
            <a:r>
              <a:rPr lang="he-IL" dirty="0" smtClean="0"/>
              <a:t>יהוה</a:t>
            </a:r>
            <a:r>
              <a:rPr lang="en-US" dirty="0" smtClean="0"/>
              <a:t> and once again becoming circumcised in heart.</a:t>
            </a:r>
            <a:endParaRPr lang="en-ZA" dirty="0" smtClean="0"/>
          </a:p>
          <a:p>
            <a:r>
              <a:rPr lang="en-US" b="1" dirty="0" smtClean="0"/>
              <a:t>PERITOME</a:t>
            </a:r>
            <a:r>
              <a:rPr lang="en-US" dirty="0" smtClean="0"/>
              <a:t> </a:t>
            </a:r>
            <a:r>
              <a:rPr lang="en-US" dirty="0" err="1" smtClean="0"/>
              <a:t>Stong’s</a:t>
            </a:r>
            <a:r>
              <a:rPr lang="en-US" dirty="0" smtClean="0"/>
              <a:t> #4061 is one who is a believer walking in the principles of God that were given at Mt Sinai and who is able to rightly understand and correctly teach these principles of Torah to others. </a:t>
            </a:r>
          </a:p>
          <a:p>
            <a:pPr algn="ctr"/>
            <a:r>
              <a:rPr lang="en-ZA" i="1" dirty="0" smtClean="0">
                <a:solidFill>
                  <a:srgbClr val="004821"/>
                </a:solidFill>
              </a:rPr>
              <a:t>and He says, “Shall it be a small matter for You to be My Servant to raise up the tribes of </a:t>
            </a:r>
            <a:r>
              <a:rPr lang="en-ZA" i="1" dirty="0" err="1" smtClean="0">
                <a:solidFill>
                  <a:srgbClr val="004821"/>
                </a:solidFill>
              </a:rPr>
              <a:t>Yaʽaqob</a:t>
            </a:r>
            <a:r>
              <a:rPr lang="en-ZA" i="1" dirty="0" smtClean="0">
                <a:solidFill>
                  <a:srgbClr val="004821"/>
                </a:solidFill>
              </a:rPr>
              <a:t>̱, and to bring back the preserved ones of </a:t>
            </a:r>
            <a:r>
              <a:rPr lang="en-ZA" i="1" dirty="0" err="1" smtClean="0">
                <a:solidFill>
                  <a:srgbClr val="004821"/>
                </a:solidFill>
              </a:rPr>
              <a:t>Yisra’ĕl</a:t>
            </a:r>
            <a:r>
              <a:rPr lang="en-ZA" i="1" dirty="0" smtClean="0">
                <a:solidFill>
                  <a:srgbClr val="004821"/>
                </a:solidFill>
              </a:rPr>
              <a:t>? And I shall give You as a light to the gentiles, to be My deliverance to the ends of the earth!” </a:t>
            </a:r>
            <a:r>
              <a:rPr lang="en-ZA" b="1" i="1" dirty="0" smtClean="0">
                <a:solidFill>
                  <a:srgbClr val="004821"/>
                </a:solidFill>
              </a:rPr>
              <a:t>(Isaiah 49:6)</a:t>
            </a:r>
          </a:p>
          <a:p>
            <a:endParaRPr lang="en-ZA" dirty="0" smtClean="0"/>
          </a:p>
          <a:p>
            <a:endParaRPr lang="en-ZA" dirty="0" smtClean="0"/>
          </a:p>
          <a:p>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INTRODUCTION</a:t>
            </a:r>
            <a:endParaRPr lang="en-ZA" dirty="0"/>
          </a:p>
        </p:txBody>
      </p:sp>
      <p:sp>
        <p:nvSpPr>
          <p:cNvPr id="3" name="Content Placeholder 2"/>
          <p:cNvSpPr>
            <a:spLocks noGrp="1"/>
          </p:cNvSpPr>
          <p:nvPr>
            <p:ph idx="1"/>
          </p:nvPr>
        </p:nvSpPr>
        <p:spPr/>
        <p:txBody>
          <a:bodyPr/>
          <a:lstStyle/>
          <a:p>
            <a:r>
              <a:rPr lang="en-ZA" dirty="0" smtClean="0"/>
              <a:t>As </a:t>
            </a:r>
            <a:r>
              <a:rPr lang="he-IL" dirty="0" smtClean="0"/>
              <a:t>יהוה</a:t>
            </a:r>
            <a:r>
              <a:rPr lang="en-ZA" dirty="0" smtClean="0"/>
              <a:t>’s special nation, they are preparing to enter the land that has been promised to them. Most of these second generation Israelites have never known anything other than life in the desert, so it is critical that they be taught the importance of and the extreme necessity of keeping the commandments of </a:t>
            </a:r>
            <a:r>
              <a:rPr lang="he-IL" dirty="0" smtClean="0"/>
              <a:t>יהוה</a:t>
            </a:r>
            <a:r>
              <a:rPr lang="en-ZA" dirty="0" smtClean="0"/>
              <a:t> that pertain to living in the land. The Almighty is fully capable of defeating the enemies in the land and caring for their needs, but only IF they do things HIS way. Moses is very aware that the tendency will be for them to forget what he has told them to remember and will do his best to present the consequences. </a:t>
            </a:r>
          </a:p>
          <a:p>
            <a:pPr algn="ctr"/>
            <a:r>
              <a:rPr lang="en-ZA" i="1" dirty="0" smtClean="0">
                <a:solidFill>
                  <a:srgbClr val="004821"/>
                </a:solidFill>
              </a:rPr>
              <a:t>“And it shall be, </a:t>
            </a:r>
            <a:r>
              <a:rPr lang="en-ZA" b="1" i="1" dirty="0" smtClean="0">
                <a:solidFill>
                  <a:srgbClr val="004821"/>
                </a:solidFill>
              </a:rPr>
              <a:t>because you hear</a:t>
            </a:r>
            <a:r>
              <a:rPr lang="en-ZA" i="1" dirty="0" smtClean="0">
                <a:solidFill>
                  <a:srgbClr val="004821"/>
                </a:solidFill>
              </a:rPr>
              <a:t> these right-rulings, and shall guard and do them, that </a:t>
            </a:r>
            <a:r>
              <a:rPr lang="he-IL" i="1" dirty="0" smtClean="0">
                <a:solidFill>
                  <a:srgbClr val="004821"/>
                </a:solidFill>
              </a:rPr>
              <a:t>יהוה</a:t>
            </a:r>
            <a:r>
              <a:rPr lang="en-ZA" i="1" dirty="0" smtClean="0">
                <a:solidFill>
                  <a:srgbClr val="004821"/>
                </a:solidFill>
              </a:rPr>
              <a:t> your Elohim shall guard with you the covenant and the kindness which He swore to your fathers, </a:t>
            </a:r>
            <a:r>
              <a:rPr lang="en-US" b="1" i="1" dirty="0" smtClean="0">
                <a:solidFill>
                  <a:srgbClr val="004821"/>
                </a:solidFill>
              </a:rPr>
              <a:t>(Deuteronomy 7:12)</a:t>
            </a:r>
          </a:p>
          <a:p>
            <a:endParaRPr lang="en-US" dirty="0" smtClean="0"/>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z="4800" dirty="0" smtClean="0"/>
              <a:t>יהושע</a:t>
            </a:r>
            <a:r>
              <a:rPr lang="en-ZA" sz="4800" dirty="0" smtClean="0"/>
              <a:t> TAUGHT </a:t>
            </a:r>
            <a:r>
              <a:rPr lang="en-ZA" dirty="0" smtClean="0"/>
              <a:t>…</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“But who of you, having a servant ploughing or shepherding, would say to him when he has come in from the field, ‘Come immediately and sit down to eat’? “But would he not rather say to him, ‘Prepare somewhat for my supper, and gird yourself and serve me while I eat and drink, and afterward you shall eat and drink’? “Would he thank that servant because he did what he was commanded? I think not. “So also you, when you have done all that you were commanded, say, ‘We are unworthy servants, we have done what was our duty to do.’ ” </a:t>
            </a:r>
          </a:p>
          <a:p>
            <a:pPr algn="ctr"/>
            <a:r>
              <a:rPr lang="en-ZA" b="1" i="1" dirty="0" smtClean="0">
                <a:solidFill>
                  <a:srgbClr val="004821"/>
                </a:solidFill>
              </a:rPr>
              <a:t>(Luke 17:7-10)</a:t>
            </a:r>
          </a:p>
          <a:p>
            <a:r>
              <a:rPr lang="en-ZA" b="0" dirty="0" smtClean="0"/>
              <a:t>Even if one's righteousness did accumulate enough to merit a reward, that is God's business, not ours. We are not supposed to keep Torah for the sake of receiving reward. The Master teaches us to obey God simply on the basis that it is what we are supposed to do. We are his servants, and a servant's job is to obey his master.</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50</a:t>
            </a:fld>
            <a:endParaRPr lang="en-ZA"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THE BOOK &amp; THE SWORD; THE LOAF &amp; THE STICK</a:t>
            </a:r>
            <a:endParaRPr lang="en-ZA" dirty="0"/>
          </a:p>
        </p:txBody>
      </p:sp>
      <p:sp>
        <p:nvSpPr>
          <p:cNvPr id="3" name="Content Placeholder 2"/>
          <p:cNvSpPr>
            <a:spLocks noGrp="1"/>
          </p:cNvSpPr>
          <p:nvPr>
            <p:ph idx="1"/>
          </p:nvPr>
        </p:nvSpPr>
        <p:spPr/>
        <p:txBody>
          <a:bodyPr>
            <a:normAutofit/>
          </a:bodyPr>
          <a:lstStyle/>
          <a:p>
            <a:r>
              <a:rPr lang="en-ZA" dirty="0" smtClean="0"/>
              <a:t>The </a:t>
            </a:r>
            <a:r>
              <a:rPr lang="en-ZA" dirty="0" err="1" smtClean="0"/>
              <a:t>Midrash</a:t>
            </a:r>
            <a:r>
              <a:rPr lang="en-ZA" dirty="0" smtClean="0"/>
              <a:t> on </a:t>
            </a:r>
            <a:r>
              <a:rPr lang="en-ZA" dirty="0" err="1" smtClean="0"/>
              <a:t>Parshas</a:t>
            </a:r>
            <a:r>
              <a:rPr lang="en-ZA" dirty="0" smtClean="0"/>
              <a:t> EIKEV teaches: "</a:t>
            </a:r>
            <a:r>
              <a:rPr lang="en-ZA" dirty="0" smtClean="0">
                <a:solidFill>
                  <a:srgbClr val="C00000"/>
                </a:solidFill>
              </a:rPr>
              <a:t>The Book and the Sword descended from heaven entwined together; the Loaf and the Rod descended from heaven entwined together" (</a:t>
            </a:r>
            <a:r>
              <a:rPr lang="en-ZA" dirty="0" err="1" smtClean="0">
                <a:solidFill>
                  <a:srgbClr val="C00000"/>
                </a:solidFill>
              </a:rPr>
              <a:t>Sifri</a:t>
            </a:r>
            <a:r>
              <a:rPr lang="en-ZA" dirty="0" smtClean="0">
                <a:solidFill>
                  <a:srgbClr val="C00000"/>
                </a:solidFill>
              </a:rPr>
              <a:t>).</a:t>
            </a:r>
            <a:r>
              <a:rPr lang="en-ZA" dirty="0" smtClean="0"/>
              <a:t> The Book -- the Torah -- brings blessing to the world if we observe it; but if not, a Sword is attached that wreaks the vengeance of the Covenant. The Loaf of Bread, the </a:t>
            </a:r>
            <a:r>
              <a:rPr lang="en-ZA" i="1" dirty="0" smtClean="0"/>
              <a:t>"staff of life", </a:t>
            </a:r>
            <a:r>
              <a:rPr lang="en-ZA" dirty="0" smtClean="0"/>
              <a:t>is given as </a:t>
            </a:r>
            <a:r>
              <a:rPr lang="he-IL" dirty="0" smtClean="0"/>
              <a:t>יהוה </a:t>
            </a:r>
            <a:r>
              <a:rPr lang="en-ZA" dirty="0" smtClean="0"/>
              <a:t>'s blessing when we keep the Torah, but if we stray, the struggles of making a living can turn into a painful rod of punishment.</a:t>
            </a:r>
          </a:p>
          <a:p>
            <a:r>
              <a:rPr lang="he-IL" dirty="0" smtClean="0"/>
              <a:t>יהוה</a:t>
            </a:r>
            <a:r>
              <a:rPr lang="en-ZA" dirty="0" smtClean="0"/>
              <a:t> wants man to be blessed with material wealth not for its own sake, but because when his needs are provided he can better devote himself to the pursuit of the knowledge of </a:t>
            </a:r>
            <a:r>
              <a:rPr lang="he-IL" dirty="0" smtClean="0"/>
              <a:t>יהוה</a:t>
            </a:r>
            <a:r>
              <a:rPr lang="en-ZA" dirty="0" smtClean="0"/>
              <a:t> and His Torah. In the rectified Land of Israel, prosperity leads to.</a:t>
            </a:r>
          </a:p>
          <a:p>
            <a:pPr algn="ctr"/>
            <a:r>
              <a:rPr lang="en-ZA" i="1" dirty="0" smtClean="0">
                <a:solidFill>
                  <a:srgbClr val="004821"/>
                </a:solidFill>
              </a:rPr>
              <a:t> “And you shall eat and be satisfied, and shall bless </a:t>
            </a:r>
            <a:r>
              <a:rPr lang="he-IL" i="1" dirty="0" smtClean="0">
                <a:solidFill>
                  <a:srgbClr val="004821"/>
                </a:solidFill>
              </a:rPr>
              <a:t>יהוה</a:t>
            </a:r>
            <a:r>
              <a:rPr lang="en-ZA" i="1" dirty="0" smtClean="0">
                <a:solidFill>
                  <a:srgbClr val="004821"/>
                </a:solidFill>
              </a:rPr>
              <a:t> your Elohim for the good land which He has given you. </a:t>
            </a:r>
            <a:r>
              <a:rPr lang="en-US" b="1" i="1" dirty="0" smtClean="0">
                <a:solidFill>
                  <a:srgbClr val="004821"/>
                </a:solidFill>
              </a:rPr>
              <a:t>(Deuteronomy 8:10)</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51</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4800" dirty="0" smtClean="0">
                <a:effectLst/>
              </a:rPr>
              <a:t>את</a:t>
            </a:r>
            <a:endParaRPr lang="en-ZA" sz="4800" dirty="0">
              <a:effectLst/>
            </a:endParaRPr>
          </a:p>
        </p:txBody>
      </p:sp>
      <p:sp>
        <p:nvSpPr>
          <p:cNvPr id="3" name="Content Placeholder 2"/>
          <p:cNvSpPr>
            <a:spLocks noGrp="1"/>
          </p:cNvSpPr>
          <p:nvPr>
            <p:ph idx="1"/>
          </p:nvPr>
        </p:nvSpPr>
        <p:spPr/>
        <p:txBody>
          <a:bodyPr/>
          <a:lstStyle/>
          <a:p>
            <a:pPr algn="ctr" rtl="1">
              <a:lnSpc>
                <a:spcPts val="2800"/>
              </a:lnSpc>
            </a:pPr>
            <a:r>
              <a:rPr lang="en-ZA" i="1" dirty="0" smtClean="0">
                <a:solidFill>
                  <a:schemeClr val="accent1">
                    <a:lumMod val="50000"/>
                  </a:schemeClr>
                </a:solidFill>
              </a:rPr>
              <a:t>(Deuteronomy 7:12)  </a:t>
            </a:r>
            <a:r>
              <a:rPr lang="he-IL" i="1" dirty="0" smtClean="0">
                <a:solidFill>
                  <a:schemeClr val="accent1">
                    <a:lumMod val="50000"/>
                  </a:schemeClr>
                </a:solidFill>
              </a:rPr>
              <a:t>והיה</a:t>
            </a:r>
            <a:r>
              <a:rPr lang="en-ZA" i="1" baseline="30000" dirty="0" smtClean="0">
                <a:solidFill>
                  <a:schemeClr val="accent1">
                    <a:lumMod val="50000"/>
                  </a:schemeClr>
                </a:solidFill>
              </a:rPr>
              <a:t>H1961 </a:t>
            </a:r>
            <a:r>
              <a:rPr lang="he-IL" i="1" dirty="0" smtClean="0">
                <a:solidFill>
                  <a:schemeClr val="accent1">
                    <a:lumMod val="50000"/>
                  </a:schemeClr>
                </a:solidFill>
              </a:rPr>
              <a:t> עקב</a:t>
            </a:r>
            <a:r>
              <a:rPr lang="en-ZA" i="1" baseline="30000" dirty="0" smtClean="0">
                <a:solidFill>
                  <a:schemeClr val="accent1">
                    <a:lumMod val="50000"/>
                  </a:schemeClr>
                </a:solidFill>
              </a:rPr>
              <a:t>H6118 </a:t>
            </a:r>
            <a:r>
              <a:rPr lang="he-IL" i="1" dirty="0" smtClean="0">
                <a:solidFill>
                  <a:schemeClr val="accent1">
                    <a:lumMod val="50000"/>
                  </a:schemeClr>
                </a:solidFill>
              </a:rPr>
              <a:t> תשׁמעון</a:t>
            </a:r>
            <a:r>
              <a:rPr lang="en-ZA" i="1" baseline="30000" dirty="0" smtClean="0">
                <a:solidFill>
                  <a:schemeClr val="accent1">
                    <a:lumMod val="50000"/>
                  </a:schemeClr>
                </a:solidFill>
              </a:rPr>
              <a:t>H8085 </a:t>
            </a:r>
            <a:r>
              <a:rPr lang="he-IL" i="1" dirty="0" smtClean="0">
                <a:solidFill>
                  <a:schemeClr val="accent1">
                    <a:lumMod val="50000"/>
                  </a:schemeClr>
                </a:solidFill>
              </a:rPr>
              <a:t> את</a:t>
            </a:r>
            <a:r>
              <a:rPr lang="en-ZA" i="1" baseline="30000" dirty="0" smtClean="0">
                <a:solidFill>
                  <a:schemeClr val="accent1">
                    <a:lumMod val="50000"/>
                  </a:schemeClr>
                </a:solidFill>
              </a:rPr>
              <a:t>H853 </a:t>
            </a:r>
            <a:r>
              <a:rPr lang="he-IL" i="1" dirty="0" smtClean="0">
                <a:solidFill>
                  <a:schemeClr val="accent1">
                    <a:lumMod val="50000"/>
                  </a:schemeClr>
                </a:solidFill>
              </a:rPr>
              <a:t> </a:t>
            </a:r>
            <a:r>
              <a:rPr lang="en-ZA" i="1" dirty="0" smtClean="0">
                <a:solidFill>
                  <a:schemeClr val="accent1">
                    <a:lumMod val="50000"/>
                  </a:schemeClr>
                </a:solidFill>
              </a:rPr>
              <a:t>....</a:t>
            </a:r>
            <a:endParaRPr lang="en-US" i="1" dirty="0" smtClean="0">
              <a:solidFill>
                <a:schemeClr val="accent1">
                  <a:lumMod val="50000"/>
                </a:schemeClr>
              </a:solidFill>
            </a:endParaRPr>
          </a:p>
          <a:p>
            <a:pPr>
              <a:lnSpc>
                <a:spcPts val="2800"/>
              </a:lnSpc>
            </a:pPr>
            <a:r>
              <a:rPr lang="en-ZA" dirty="0" smtClean="0"/>
              <a:t>The first thing we note is the stand-alone  aleph/</a:t>
            </a:r>
            <a:r>
              <a:rPr lang="en-ZA" dirty="0" err="1" smtClean="0"/>
              <a:t>tav</a:t>
            </a:r>
            <a:r>
              <a:rPr lang="en-ZA" dirty="0" smtClean="0"/>
              <a:t> (</a:t>
            </a:r>
            <a:r>
              <a:rPr lang="he-IL" dirty="0" smtClean="0"/>
              <a:t>את</a:t>
            </a:r>
            <a:r>
              <a:rPr lang="en-ZA" dirty="0" smtClean="0"/>
              <a:t>) in this verse. The stand-alone aleph/</a:t>
            </a:r>
            <a:r>
              <a:rPr lang="en-ZA" dirty="0" err="1" smtClean="0"/>
              <a:t>tav</a:t>
            </a:r>
            <a:r>
              <a:rPr lang="en-ZA" dirty="0" smtClean="0"/>
              <a:t> (</a:t>
            </a:r>
            <a:r>
              <a:rPr lang="he-IL" dirty="0" smtClean="0"/>
              <a:t>את</a:t>
            </a:r>
            <a:r>
              <a:rPr lang="en-ZA" dirty="0" smtClean="0"/>
              <a:t>) appears in peculiar places throughout the Hebrew Scriptures and points to the Messiah who Himself declared that He was the alpha and the omega (in Hebrew this is the aleph and the </a:t>
            </a:r>
            <a:r>
              <a:rPr lang="en-ZA" dirty="0" err="1" smtClean="0"/>
              <a:t>tav</a:t>
            </a:r>
            <a:r>
              <a:rPr lang="en-ZA" dirty="0" smtClean="0"/>
              <a:t>), the first and the last, the beginning and the end.</a:t>
            </a:r>
          </a:p>
          <a:p>
            <a:pPr>
              <a:lnSpc>
                <a:spcPts val="2800"/>
              </a:lnSpc>
            </a:pPr>
            <a:r>
              <a:rPr lang="en-ZA" dirty="0" smtClean="0"/>
              <a:t>Considering this implication, this first part of Deuteronomy 7:12 would read – </a:t>
            </a:r>
            <a:r>
              <a:rPr lang="en-ZA" i="1" dirty="0" smtClean="0">
                <a:solidFill>
                  <a:schemeClr val="accent2">
                    <a:lumMod val="50000"/>
                  </a:schemeClr>
                </a:solidFill>
              </a:rPr>
              <a:t>Then it shall be because you </a:t>
            </a:r>
            <a:r>
              <a:rPr lang="en-ZA" i="1" dirty="0" smtClean="0">
                <a:solidFill>
                  <a:srgbClr val="C00000"/>
                </a:solidFill>
              </a:rPr>
              <a:t>listen to </a:t>
            </a:r>
            <a:r>
              <a:rPr lang="he-IL" sz="2000" i="1" dirty="0" smtClean="0">
                <a:solidFill>
                  <a:srgbClr val="C00000"/>
                </a:solidFill>
              </a:rPr>
              <a:t>יהושע</a:t>
            </a:r>
            <a:r>
              <a:rPr lang="en-ZA" i="1" dirty="0" smtClean="0">
                <a:solidFill>
                  <a:srgbClr val="C00000"/>
                </a:solidFill>
              </a:rPr>
              <a:t> (</a:t>
            </a:r>
            <a:r>
              <a:rPr lang="he-IL" i="1" dirty="0" smtClean="0">
                <a:solidFill>
                  <a:srgbClr val="C00000"/>
                </a:solidFill>
              </a:rPr>
              <a:t>את</a:t>
            </a:r>
            <a:r>
              <a:rPr lang="en-ZA" i="1" dirty="0" smtClean="0">
                <a:solidFill>
                  <a:srgbClr val="C00000"/>
                </a:solidFill>
              </a:rPr>
              <a:t>) </a:t>
            </a:r>
            <a:r>
              <a:rPr lang="en-ZA" i="1" dirty="0" smtClean="0">
                <a:solidFill>
                  <a:schemeClr val="accent2">
                    <a:lumMod val="50000"/>
                  </a:schemeClr>
                </a:solidFill>
              </a:rPr>
              <a:t>….</a:t>
            </a:r>
            <a:endParaRPr lang="en-US" i="1" dirty="0" smtClean="0">
              <a:solidFill>
                <a:schemeClr val="accent2">
                  <a:lumMod val="50000"/>
                </a:schemeClr>
              </a:solidFill>
            </a:endParaRPr>
          </a:p>
          <a:p>
            <a:pPr>
              <a:lnSpc>
                <a:spcPts val="264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CODED MESSAGE</a:t>
            </a:r>
            <a:endParaRPr lang="en-ZA" dirty="0"/>
          </a:p>
        </p:txBody>
      </p:sp>
      <p:sp>
        <p:nvSpPr>
          <p:cNvPr id="3" name="Content Placeholder 2"/>
          <p:cNvSpPr>
            <a:spLocks noGrp="1"/>
          </p:cNvSpPr>
          <p:nvPr>
            <p:ph idx="1"/>
          </p:nvPr>
        </p:nvSpPr>
        <p:spPr/>
        <p:txBody>
          <a:bodyPr>
            <a:normAutofit lnSpcReduction="10000"/>
          </a:bodyPr>
          <a:lstStyle/>
          <a:p>
            <a:r>
              <a:rPr lang="en-ZA" dirty="0" smtClean="0"/>
              <a:t>Judaism teaches that we have to give it our all, when we study </a:t>
            </a:r>
            <a:r>
              <a:rPr lang="he-IL" dirty="0" smtClean="0"/>
              <a:t>יהוה</a:t>
            </a:r>
            <a:r>
              <a:rPr lang="en-ZA" dirty="0" smtClean="0"/>
              <a:t>’s Word. We have to look deep, as well as on the surface.  Here, we have a situation that we’ve seen before, in which the English translations do not convey the entire message that was written. In fact, there’s a “</a:t>
            </a:r>
            <a:r>
              <a:rPr lang="en-ZA" i="1" dirty="0" smtClean="0"/>
              <a:t>coded message” </a:t>
            </a:r>
            <a:r>
              <a:rPr lang="en-ZA" dirty="0" smtClean="0"/>
              <a:t>in these Scriptures just for us, today. </a:t>
            </a:r>
          </a:p>
          <a:p>
            <a:r>
              <a:rPr lang="en-ZA" dirty="0" smtClean="0"/>
              <a:t>This </a:t>
            </a:r>
            <a:r>
              <a:rPr lang="en-ZA" dirty="0" err="1" smtClean="0"/>
              <a:t>parsha</a:t>
            </a:r>
            <a:r>
              <a:rPr lang="en-ZA" dirty="0" smtClean="0"/>
              <a:t>, titled </a:t>
            </a:r>
            <a:r>
              <a:rPr lang="en-ZA" i="1" dirty="0" smtClean="0"/>
              <a:t>“</a:t>
            </a:r>
            <a:r>
              <a:rPr lang="en-ZA" i="1" dirty="0" err="1" smtClean="0"/>
              <a:t>Ekev</a:t>
            </a:r>
            <a:r>
              <a:rPr lang="en-ZA" i="1" dirty="0" smtClean="0"/>
              <a:t>”, </a:t>
            </a:r>
            <a:r>
              <a:rPr lang="en-ZA" dirty="0" smtClean="0"/>
              <a:t>according to Strong’s Concordance Dictionary, means </a:t>
            </a:r>
            <a:r>
              <a:rPr lang="en-ZA" i="1" dirty="0" smtClean="0"/>
              <a:t>“consequently” </a:t>
            </a:r>
            <a:r>
              <a:rPr lang="en-ZA" dirty="0" smtClean="0"/>
              <a:t>or “</a:t>
            </a:r>
            <a:r>
              <a:rPr lang="en-ZA" i="1" dirty="0" smtClean="0"/>
              <a:t>because”</a:t>
            </a:r>
            <a:r>
              <a:rPr lang="en-ZA" dirty="0" smtClean="0"/>
              <a:t> derived from verse 1 </a:t>
            </a:r>
            <a:r>
              <a:rPr lang="en-ZA" i="1" dirty="0" smtClean="0">
                <a:solidFill>
                  <a:srgbClr val="004821"/>
                </a:solidFill>
              </a:rPr>
              <a:t>“And it shall be, because you hear these right-rulings” </a:t>
            </a:r>
            <a:r>
              <a:rPr lang="en-ZA" dirty="0" smtClean="0"/>
              <a:t>is named </a:t>
            </a:r>
            <a:r>
              <a:rPr lang="en-ZA" i="1" dirty="0" smtClean="0"/>
              <a:t>“on the heel” </a:t>
            </a:r>
            <a:r>
              <a:rPr lang="en-ZA" dirty="0" smtClean="0"/>
              <a:t>by the rabbis. Why? </a:t>
            </a:r>
          </a:p>
          <a:p>
            <a:r>
              <a:rPr lang="en-ZA" dirty="0" smtClean="0"/>
              <a:t>Neither the English word </a:t>
            </a:r>
            <a:r>
              <a:rPr lang="en-ZA" i="1" dirty="0" smtClean="0"/>
              <a:t>“heel” </a:t>
            </a:r>
            <a:r>
              <a:rPr lang="en-ZA" dirty="0" smtClean="0"/>
              <a:t>or the phrase “</a:t>
            </a:r>
            <a:r>
              <a:rPr lang="en-ZA" i="1" dirty="0" smtClean="0"/>
              <a:t>on the heel”, </a:t>
            </a:r>
            <a:r>
              <a:rPr lang="en-ZA" dirty="0" smtClean="0"/>
              <a:t>or any like it, appear in the English translations of this Torah portion, not even in those published by Jews; such as the Stone Edition </a:t>
            </a:r>
            <a:r>
              <a:rPr lang="en-ZA" dirty="0" err="1" smtClean="0"/>
              <a:t>TaNaK</a:t>
            </a:r>
            <a:r>
              <a:rPr lang="en-ZA" dirty="0" smtClean="0"/>
              <a:t> and Chumash, from </a:t>
            </a:r>
            <a:r>
              <a:rPr lang="en-ZA" dirty="0" err="1" smtClean="0"/>
              <a:t>Artscroll</a:t>
            </a:r>
            <a:r>
              <a:rPr lang="en-ZA" dirty="0" smtClean="0"/>
              <a:t> or the JPS (Jewish Publication Society) Scriptures. </a:t>
            </a:r>
          </a:p>
          <a:p>
            <a:r>
              <a:rPr lang="en-ZA" dirty="0" smtClean="0">
                <a:solidFill>
                  <a:srgbClr val="C00000"/>
                </a:solidFill>
              </a:rPr>
              <a:t>Could it be that the rabbis saw more here? Is Elohim perhaps telling us something more profound?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IF YOU DO</a:t>
            </a:r>
            <a:endParaRPr lang="en-ZA" dirty="0"/>
          </a:p>
        </p:txBody>
      </p:sp>
      <p:sp>
        <p:nvSpPr>
          <p:cNvPr id="3" name="Content Placeholder 2"/>
          <p:cNvSpPr>
            <a:spLocks noGrp="1"/>
          </p:cNvSpPr>
          <p:nvPr>
            <p:ph idx="1"/>
          </p:nvPr>
        </p:nvSpPr>
        <p:spPr/>
        <p:txBody>
          <a:bodyPr>
            <a:normAutofit/>
          </a:bodyPr>
          <a:lstStyle/>
          <a:p>
            <a:r>
              <a:rPr lang="en-ZA" dirty="0" smtClean="0"/>
              <a:t>Verse 1 opens, in the Hebrew, with </a:t>
            </a:r>
            <a:r>
              <a:rPr lang="en-ZA" i="1" dirty="0" smtClean="0"/>
              <a:t>“</a:t>
            </a:r>
            <a:r>
              <a:rPr lang="en-ZA" i="1" dirty="0" err="1" smtClean="0"/>
              <a:t>V’haya</a:t>
            </a:r>
            <a:r>
              <a:rPr lang="en-ZA" i="1" dirty="0" smtClean="0"/>
              <a:t> </a:t>
            </a:r>
            <a:r>
              <a:rPr lang="en-ZA" i="1" dirty="0" err="1" smtClean="0"/>
              <a:t>ekev</a:t>
            </a:r>
            <a:r>
              <a:rPr lang="en-ZA" i="1" dirty="0" smtClean="0"/>
              <a:t> </a:t>
            </a:r>
            <a:r>
              <a:rPr lang="en-ZA" i="1" dirty="0" err="1" smtClean="0"/>
              <a:t>ti’shma’un</a:t>
            </a:r>
            <a:r>
              <a:rPr lang="en-ZA" i="1" dirty="0" smtClean="0"/>
              <a:t>”,</a:t>
            </a:r>
            <a:r>
              <a:rPr lang="en-ZA" dirty="0" smtClean="0"/>
              <a:t> which we read above in English as, </a:t>
            </a:r>
            <a:r>
              <a:rPr lang="en-ZA" i="1" dirty="0" smtClean="0"/>
              <a:t>“And it shall be because you hear….” </a:t>
            </a:r>
            <a:r>
              <a:rPr lang="en-ZA" dirty="0" smtClean="0"/>
              <a:t>Looking at the Hebrew we get: </a:t>
            </a:r>
          </a:p>
          <a:p>
            <a:r>
              <a:rPr lang="en-ZA" i="1" dirty="0" smtClean="0"/>
              <a:t>“</a:t>
            </a:r>
            <a:r>
              <a:rPr lang="en-ZA" i="1" dirty="0" err="1" smtClean="0"/>
              <a:t>V’haya</a:t>
            </a:r>
            <a:r>
              <a:rPr lang="en-ZA" i="1" dirty="0" smtClean="0"/>
              <a:t>” </a:t>
            </a:r>
            <a:r>
              <a:rPr lang="en-ZA" dirty="0" smtClean="0"/>
              <a:t>means </a:t>
            </a:r>
            <a:r>
              <a:rPr lang="en-ZA" i="1" dirty="0" smtClean="0"/>
              <a:t>“And it shall be”</a:t>
            </a:r>
            <a:r>
              <a:rPr lang="en-ZA" dirty="0" smtClean="0"/>
              <a:t>; but also, </a:t>
            </a:r>
            <a:r>
              <a:rPr lang="en-ZA" i="1" dirty="0" smtClean="0"/>
              <a:t>“And you shall do”. </a:t>
            </a:r>
          </a:p>
          <a:p>
            <a:r>
              <a:rPr lang="en-ZA" i="1" dirty="0" smtClean="0"/>
              <a:t>“</a:t>
            </a:r>
            <a:r>
              <a:rPr lang="en-ZA" i="1" dirty="0" err="1" smtClean="0"/>
              <a:t>ti’shma’un</a:t>
            </a:r>
            <a:r>
              <a:rPr lang="en-ZA" i="1" dirty="0" smtClean="0"/>
              <a:t>”, </a:t>
            </a:r>
            <a:r>
              <a:rPr lang="en-ZA" dirty="0" smtClean="0"/>
              <a:t>we have a form of the word </a:t>
            </a:r>
            <a:r>
              <a:rPr lang="en-ZA" i="1" dirty="0" smtClean="0"/>
              <a:t>“</a:t>
            </a:r>
            <a:r>
              <a:rPr lang="en-ZA" i="1" dirty="0" err="1" smtClean="0"/>
              <a:t>shema</a:t>
            </a:r>
            <a:r>
              <a:rPr lang="en-ZA" i="1" dirty="0" smtClean="0"/>
              <a:t>” or “to hear and do”. </a:t>
            </a:r>
            <a:r>
              <a:rPr lang="en-ZA" dirty="0" smtClean="0"/>
              <a:t>But, </a:t>
            </a:r>
            <a:r>
              <a:rPr lang="en-ZA" i="1" dirty="0" smtClean="0"/>
              <a:t>“</a:t>
            </a:r>
            <a:r>
              <a:rPr lang="en-ZA" i="1" dirty="0" err="1" smtClean="0"/>
              <a:t>ti’shma’un</a:t>
            </a:r>
            <a:r>
              <a:rPr lang="en-ZA" i="1" dirty="0" smtClean="0"/>
              <a:t>” </a:t>
            </a:r>
            <a:r>
              <a:rPr lang="en-ZA" dirty="0" smtClean="0"/>
              <a:t>is the future tense of the verb “</a:t>
            </a:r>
            <a:r>
              <a:rPr lang="en-ZA" i="1" dirty="0" err="1" smtClean="0"/>
              <a:t>sh’ma</a:t>
            </a:r>
            <a:r>
              <a:rPr lang="en-ZA" i="1" dirty="0" smtClean="0"/>
              <a:t>”. </a:t>
            </a:r>
            <a:r>
              <a:rPr lang="en-ZA" dirty="0" smtClean="0"/>
              <a:t>What it’s saying here is suggesting that there will be those who hear and obey in the future; not just when these words were spoken and written. </a:t>
            </a:r>
          </a:p>
          <a:p>
            <a:r>
              <a:rPr lang="en-ZA" dirty="0" smtClean="0"/>
              <a:t> </a:t>
            </a:r>
            <a:r>
              <a:rPr lang="en-ZA" i="1" dirty="0" smtClean="0"/>
              <a:t>“</a:t>
            </a:r>
            <a:r>
              <a:rPr lang="en-ZA" i="1" dirty="0" err="1" smtClean="0"/>
              <a:t>ekev</a:t>
            </a:r>
            <a:r>
              <a:rPr lang="en-ZA" i="1" dirty="0" smtClean="0"/>
              <a:t>” </a:t>
            </a:r>
            <a:r>
              <a:rPr lang="en-ZA" dirty="0" smtClean="0"/>
              <a:t>or </a:t>
            </a:r>
            <a:r>
              <a:rPr lang="en-ZA" i="1" dirty="0" smtClean="0"/>
              <a:t>“</a:t>
            </a:r>
            <a:r>
              <a:rPr lang="en-ZA" i="1" dirty="0" err="1" smtClean="0"/>
              <a:t>ekeb</a:t>
            </a:r>
            <a:r>
              <a:rPr lang="en-ZA" i="1" dirty="0" smtClean="0"/>
              <a:t>” </a:t>
            </a:r>
            <a:r>
              <a:rPr lang="en-ZA" dirty="0" smtClean="0"/>
              <a:t>is Strong’s #6118 and is translated generally from Hebrew as </a:t>
            </a:r>
            <a:r>
              <a:rPr lang="en-ZA" i="1" dirty="0" smtClean="0"/>
              <a:t>“because”. </a:t>
            </a:r>
            <a:r>
              <a:rPr lang="en-ZA" dirty="0" smtClean="0"/>
              <a:t>We see that its meaning includes </a:t>
            </a:r>
            <a:r>
              <a:rPr lang="en-ZA" i="1" dirty="0" smtClean="0"/>
              <a:t>“as a result of” </a:t>
            </a:r>
            <a:r>
              <a:rPr lang="en-ZA" dirty="0" smtClean="0"/>
              <a:t>or </a:t>
            </a:r>
            <a:r>
              <a:rPr lang="en-ZA" i="1" dirty="0" smtClean="0"/>
              <a:t>“consequently”. </a:t>
            </a:r>
          </a:p>
          <a:p>
            <a:r>
              <a:rPr lang="en-ZA" dirty="0" smtClean="0"/>
              <a:t>In other words, </a:t>
            </a:r>
            <a:r>
              <a:rPr lang="en-ZA" i="1" dirty="0" smtClean="0"/>
              <a:t>“if you do thus and so, then (“</a:t>
            </a:r>
            <a:r>
              <a:rPr lang="en-ZA" i="1" dirty="0" err="1" smtClean="0"/>
              <a:t>ekev</a:t>
            </a:r>
            <a:r>
              <a:rPr lang="en-ZA" i="1" dirty="0" smtClean="0"/>
              <a:t>” or as a result) this and that will happen”.</a:t>
            </a:r>
            <a:r>
              <a:rPr lang="en-ZA" dirty="0" smtClean="0"/>
              <a:t> This is why it is sometimes translated as </a:t>
            </a:r>
            <a:r>
              <a:rPr lang="en-ZA" i="1" dirty="0" smtClean="0"/>
              <a:t>“reward” or “wages”.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EKEB</a:t>
            </a:r>
            <a:endParaRPr lang="en-ZA" dirty="0"/>
          </a:p>
        </p:txBody>
      </p:sp>
      <p:sp>
        <p:nvSpPr>
          <p:cNvPr id="3" name="Content Placeholder 2"/>
          <p:cNvSpPr>
            <a:spLocks noGrp="1"/>
          </p:cNvSpPr>
          <p:nvPr>
            <p:ph idx="1"/>
          </p:nvPr>
        </p:nvSpPr>
        <p:spPr/>
        <p:txBody>
          <a:bodyPr>
            <a:normAutofit lnSpcReduction="10000"/>
          </a:bodyPr>
          <a:lstStyle/>
          <a:p>
            <a:r>
              <a:rPr lang="en-ZA" i="1" dirty="0" smtClean="0"/>
              <a:t>“</a:t>
            </a:r>
            <a:r>
              <a:rPr lang="en-ZA" i="1" dirty="0" err="1" smtClean="0"/>
              <a:t>Ekeb</a:t>
            </a:r>
            <a:r>
              <a:rPr lang="en-ZA" i="1" dirty="0" smtClean="0"/>
              <a:t>” </a:t>
            </a:r>
            <a:r>
              <a:rPr lang="en-ZA" dirty="0" smtClean="0"/>
              <a:t>is spelled (</a:t>
            </a:r>
            <a:r>
              <a:rPr lang="en-ZA" dirty="0" err="1" smtClean="0"/>
              <a:t>ayin-kuf-beit</a:t>
            </a:r>
            <a:r>
              <a:rPr lang="en-ZA" dirty="0" smtClean="0"/>
              <a:t>):</a:t>
            </a:r>
          </a:p>
          <a:p>
            <a:r>
              <a:rPr lang="en-ZA" i="1" dirty="0" smtClean="0"/>
              <a:t>“</a:t>
            </a:r>
            <a:r>
              <a:rPr lang="en-ZA" i="1" dirty="0" err="1" smtClean="0"/>
              <a:t>ayin</a:t>
            </a:r>
            <a:r>
              <a:rPr lang="en-ZA" i="1" dirty="0" smtClean="0"/>
              <a:t>” </a:t>
            </a:r>
            <a:r>
              <a:rPr lang="en-ZA" dirty="0" smtClean="0"/>
              <a:t>means </a:t>
            </a:r>
            <a:r>
              <a:rPr lang="en-ZA" i="1" dirty="0" smtClean="0"/>
              <a:t>“eye”, “to see” or “seeing</a:t>
            </a:r>
            <a:r>
              <a:rPr lang="en-ZA" dirty="0" smtClean="0"/>
              <a:t>”, </a:t>
            </a:r>
          </a:p>
          <a:p>
            <a:r>
              <a:rPr lang="en-ZA" i="1" dirty="0" smtClean="0"/>
              <a:t>“</a:t>
            </a:r>
            <a:r>
              <a:rPr lang="en-ZA" i="1" dirty="0" err="1" smtClean="0"/>
              <a:t>kuf</a:t>
            </a:r>
            <a:r>
              <a:rPr lang="en-ZA" i="1" dirty="0" smtClean="0"/>
              <a:t>” </a:t>
            </a:r>
            <a:r>
              <a:rPr lang="en-ZA" dirty="0" smtClean="0"/>
              <a:t>means </a:t>
            </a:r>
            <a:r>
              <a:rPr lang="en-ZA" i="1" dirty="0" smtClean="0"/>
              <a:t>“to surround” </a:t>
            </a:r>
            <a:r>
              <a:rPr lang="en-ZA" dirty="0" smtClean="0"/>
              <a:t>and;</a:t>
            </a:r>
          </a:p>
          <a:p>
            <a:r>
              <a:rPr lang="en-ZA" dirty="0" smtClean="0"/>
              <a:t> </a:t>
            </a:r>
            <a:r>
              <a:rPr lang="en-ZA" i="1" dirty="0" smtClean="0"/>
              <a:t>“</a:t>
            </a:r>
            <a:r>
              <a:rPr lang="en-ZA" i="1" dirty="0" err="1" smtClean="0"/>
              <a:t>beit</a:t>
            </a:r>
            <a:r>
              <a:rPr lang="en-ZA" i="1" dirty="0" smtClean="0"/>
              <a:t>” </a:t>
            </a:r>
            <a:r>
              <a:rPr lang="en-ZA" dirty="0" smtClean="0"/>
              <a:t>means </a:t>
            </a:r>
            <a:r>
              <a:rPr lang="en-ZA" i="1" dirty="0" smtClean="0"/>
              <a:t>“house”. </a:t>
            </a:r>
          </a:p>
          <a:p>
            <a:r>
              <a:rPr lang="en-ZA" dirty="0" smtClean="0"/>
              <a:t>So, in the letters we have </a:t>
            </a:r>
            <a:r>
              <a:rPr lang="en-ZA" i="1" dirty="0" smtClean="0"/>
              <a:t>“seeing surrounds the house.” “Seeing” </a:t>
            </a:r>
            <a:r>
              <a:rPr lang="en-ZA" dirty="0" smtClean="0"/>
              <a:t>isn’t just related to eyesight. </a:t>
            </a:r>
            <a:r>
              <a:rPr lang="he-IL" dirty="0" smtClean="0"/>
              <a:t>יהוה</a:t>
            </a:r>
            <a:r>
              <a:rPr lang="en-ZA" dirty="0" smtClean="0"/>
              <a:t>’s </a:t>
            </a:r>
            <a:r>
              <a:rPr lang="en-ZA" i="1" dirty="0" smtClean="0"/>
              <a:t>“seeing”, </a:t>
            </a:r>
            <a:r>
              <a:rPr lang="en-ZA" dirty="0" smtClean="0"/>
              <a:t>or His </a:t>
            </a:r>
            <a:r>
              <a:rPr lang="en-ZA" i="1" dirty="0" smtClean="0"/>
              <a:t>“foreknowledge”,</a:t>
            </a:r>
            <a:r>
              <a:rPr lang="en-ZA" dirty="0" smtClean="0"/>
              <a:t> is what surrounds us all; but, especially those whom He calls or chooses. As the people Elohim chose to set His “</a:t>
            </a:r>
            <a:r>
              <a:rPr lang="en-ZA" i="1" dirty="0" smtClean="0"/>
              <a:t>Dwelling Place</a:t>
            </a:r>
            <a:r>
              <a:rPr lang="en-ZA" dirty="0" smtClean="0"/>
              <a:t>” within or to </a:t>
            </a:r>
            <a:r>
              <a:rPr lang="en-ZA" i="1" dirty="0" smtClean="0"/>
              <a:t>“make His stay with</a:t>
            </a:r>
            <a:r>
              <a:rPr lang="en-ZA" dirty="0" smtClean="0"/>
              <a:t>”, the Father promises to keep His eyes upon us and to surround us. </a:t>
            </a:r>
          </a:p>
          <a:p>
            <a:pPr algn="ctr"/>
            <a:r>
              <a:rPr lang="en-ZA" i="1" dirty="0" smtClean="0">
                <a:solidFill>
                  <a:srgbClr val="004821"/>
                </a:solidFill>
              </a:rPr>
              <a:t>As the mountains surround </a:t>
            </a:r>
            <a:r>
              <a:rPr lang="en-ZA" i="1" dirty="0" err="1" smtClean="0">
                <a:solidFill>
                  <a:srgbClr val="004821"/>
                </a:solidFill>
              </a:rPr>
              <a:t>Yerushalayim</a:t>
            </a:r>
            <a:r>
              <a:rPr lang="en-ZA" i="1" dirty="0" smtClean="0">
                <a:solidFill>
                  <a:srgbClr val="004821"/>
                </a:solidFill>
              </a:rPr>
              <a:t>, So </a:t>
            </a:r>
            <a:r>
              <a:rPr lang="he-IL" i="1" dirty="0" smtClean="0">
                <a:solidFill>
                  <a:srgbClr val="004821"/>
                </a:solidFill>
              </a:rPr>
              <a:t>יהוה</a:t>
            </a:r>
            <a:r>
              <a:rPr lang="en-ZA" i="1" dirty="0" smtClean="0">
                <a:solidFill>
                  <a:srgbClr val="004821"/>
                </a:solidFill>
              </a:rPr>
              <a:t> surrounds His people, Now and forever. </a:t>
            </a:r>
            <a:r>
              <a:rPr lang="en-US" b="1" i="1" dirty="0" smtClean="0">
                <a:solidFill>
                  <a:srgbClr val="004821"/>
                </a:solidFill>
              </a:rPr>
              <a:t>(Psalms 125:2)</a:t>
            </a:r>
          </a:p>
          <a:p>
            <a:r>
              <a:rPr lang="he-IL" dirty="0" smtClean="0"/>
              <a:t>יהושע</a:t>
            </a:r>
            <a:r>
              <a:rPr lang="en-ZA" dirty="0" smtClean="0"/>
              <a:t> also states He is going to prepare a dwelling place for us.</a:t>
            </a:r>
          </a:p>
          <a:p>
            <a:pPr algn="ctr"/>
            <a:r>
              <a:rPr lang="en-ZA" i="1" dirty="0" smtClean="0">
                <a:solidFill>
                  <a:srgbClr val="004821"/>
                </a:solidFill>
              </a:rPr>
              <a:t>“In My Father’s house are many staying places. And if not, I would have told you. I go to prepare a place for you. </a:t>
            </a:r>
            <a:r>
              <a:rPr lang="en-ZA" b="1" i="1" dirty="0" smtClean="0">
                <a:solidFill>
                  <a:srgbClr val="004821"/>
                </a:solidFill>
              </a:rPr>
              <a:t>(John 14:2)</a:t>
            </a:r>
          </a:p>
          <a:p>
            <a:endParaRPr lang="en-ZA" dirty="0" smtClean="0"/>
          </a:p>
          <a:p>
            <a:endParaRPr lang="en-US" dirty="0" smtClean="0"/>
          </a:p>
          <a:p>
            <a:endParaRPr lang="en-ZA" dirty="0" smtClean="0"/>
          </a:p>
          <a:p>
            <a:endParaRPr lang="en-ZA" dirty="0" smtClean="0"/>
          </a:p>
          <a:p>
            <a:endParaRPr lang="en-ZA" dirty="0" smtClean="0"/>
          </a:p>
          <a:p>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35979</TotalTime>
  <Words>9102</Words>
  <Application>Microsoft Office PowerPoint</Application>
  <PresentationFormat>On-screen Show (4:3)</PresentationFormat>
  <Paragraphs>297</Paragraphs>
  <Slides>51</Slides>
  <Notes>2</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Slide 1</vt:lpstr>
      <vt:lpstr>RECOGNITION</vt:lpstr>
      <vt:lpstr>EIKEV “On the heel of”</vt:lpstr>
      <vt:lpstr>OPENING BLESSING</vt:lpstr>
      <vt:lpstr>INTRODUCTION</vt:lpstr>
      <vt:lpstr>את</vt:lpstr>
      <vt:lpstr>CODED MESSAGE</vt:lpstr>
      <vt:lpstr>IF YOU DO</vt:lpstr>
      <vt:lpstr>EKEB</vt:lpstr>
      <vt:lpstr>AQAB</vt:lpstr>
      <vt:lpstr>AQEB</vt:lpstr>
      <vt:lpstr>ON THE HEELS OF THE MESSIAH</vt:lpstr>
      <vt:lpstr>REWARDS</vt:lpstr>
      <vt:lpstr>BLESSED IN ABUNDANCE </vt:lpstr>
      <vt:lpstr>POTENTIAL PROBLEMS</vt:lpstr>
      <vt:lpstr>FEAR ONLY יהוה </vt:lpstr>
      <vt:lpstr>DETESTABLE THINGS</vt:lpstr>
      <vt:lpstr>CULTURE</vt:lpstr>
      <vt:lpstr>PLACE OF THE WORD</vt:lpstr>
      <vt:lpstr>LED BY THE SPIRIT</vt:lpstr>
      <vt:lpstr>יהוה IS DOING IT</vt:lpstr>
      <vt:lpstr>LOVING DISCIPLINE OF ABBA</vt:lpstr>
      <vt:lpstr>ABBA’S DISCIPLINE</vt:lpstr>
      <vt:lpstr>THE LAND</vt:lpstr>
      <vt:lpstr>SOURCE OF CREATION</vt:lpstr>
      <vt:lpstr>THE PROMISED LAND</vt:lpstr>
      <vt:lpstr>THANKFULNESS TO יהוה</vt:lpstr>
      <vt:lpstr>THE FIRST ARK</vt:lpstr>
      <vt:lpstr>EXAGERRATED-SELF CONFIDENCE</vt:lpstr>
      <vt:lpstr>CAST YOU OUT</vt:lpstr>
      <vt:lpstr>FORGET</vt:lpstr>
      <vt:lpstr>FORGET (other references)</vt:lpstr>
      <vt:lpstr>VOMITED OUT</vt:lpstr>
      <vt:lpstr>NOT BECAUSE OF YOU</vt:lpstr>
      <vt:lpstr>REMEMBER</vt:lpstr>
      <vt:lpstr>REMEMBER AND NEVER FORGET</vt:lpstr>
      <vt:lpstr>WATERED BY FOOT</vt:lpstr>
      <vt:lpstr>SECURITY vs RISK</vt:lpstr>
      <vt:lpstr>RAIN OF THE HEAVENS</vt:lpstr>
      <vt:lpstr>COMMUNICATION</vt:lpstr>
      <vt:lpstr>TO RAIN</vt:lpstr>
      <vt:lpstr>FROM HEAVEN</vt:lpstr>
      <vt:lpstr>BATTLE FROM HEAVEN</vt:lpstr>
      <vt:lpstr>LOOK UP</vt:lpstr>
      <vt:lpstr>DISPOSESS NATIONS</vt:lpstr>
      <vt:lpstr>MARRIAGE COVENANT</vt:lpstr>
      <vt:lpstr>ISREALITE</vt:lpstr>
      <vt:lpstr>COMFORT TO ZION</vt:lpstr>
      <vt:lpstr>BECOME A:</vt:lpstr>
      <vt:lpstr>יהושע TAUGHT …</vt:lpstr>
      <vt:lpstr>THE BOOK &amp; THE SWORD; THE LOAF &amp; THE STICK</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919</cp:revision>
  <dcterms:created xsi:type="dcterms:W3CDTF">2010-10-31T07:41:47Z</dcterms:created>
  <dcterms:modified xsi:type="dcterms:W3CDTF">2014-03-01T13:09:33Z</dcterms:modified>
</cp:coreProperties>
</file>